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1" r:id="rId7"/>
    <p:sldId id="262" r:id="rId8"/>
    <p:sldId id="264" r:id="rId9"/>
    <p:sldId id="270" r:id="rId10"/>
    <p:sldId id="269" r:id="rId11"/>
    <p:sldId id="268" r:id="rId12"/>
    <p:sldId id="267" r:id="rId13"/>
    <p:sldId id="266" r:id="rId14"/>
    <p:sldId id="265" r:id="rId15"/>
    <p:sldId id="263" r:id="rId16"/>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05"/>
    <p:restoredTop sz="93233"/>
  </p:normalViewPr>
  <p:slideViewPr>
    <p:cSldViewPr snapToGrid="0" snapToObjects="1">
      <p:cViewPr>
        <p:scale>
          <a:sx n="118" d="100"/>
          <a:sy n="118" d="100"/>
        </p:scale>
        <p:origin x="2272" y="9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1B2166-EF6C-4FA3-A626-87C6FE1A19E7}" type="doc">
      <dgm:prSet loTypeId="urn:microsoft.com/office/officeart/2008/layout/LinedList" loCatId="list" qsTypeId="urn:microsoft.com/office/officeart/2005/8/quickstyle/simple4" qsCatId="simple" csTypeId="urn:microsoft.com/office/officeart/2005/8/colors/accent2_2" csCatId="accent2"/>
      <dgm:spPr/>
      <dgm:t>
        <a:bodyPr/>
        <a:lstStyle/>
        <a:p>
          <a:endParaRPr lang="en-US"/>
        </a:p>
      </dgm:t>
    </dgm:pt>
    <dgm:pt modelId="{E1915846-D444-4DE2-9D50-3012E96A3FCF}">
      <dgm:prSet/>
      <dgm:spPr/>
      <dgm:t>
        <a:bodyPr/>
        <a:lstStyle/>
        <a:p>
          <a:r>
            <a:rPr lang="es-AR"/>
            <a:t>Despite extensive work in developed countries, little is known about mortality differences in small areas over the Southern Cone. </a:t>
          </a:r>
          <a:endParaRPr lang="en-US"/>
        </a:p>
      </dgm:t>
    </dgm:pt>
    <dgm:pt modelId="{E4297EBB-22CE-47FA-BCC3-EAE1372AB45A}" type="parTrans" cxnId="{876B0C6A-A41B-4DCE-8FB3-94AFB1069B8D}">
      <dgm:prSet/>
      <dgm:spPr/>
      <dgm:t>
        <a:bodyPr/>
        <a:lstStyle/>
        <a:p>
          <a:endParaRPr lang="en-US"/>
        </a:p>
      </dgm:t>
    </dgm:pt>
    <dgm:pt modelId="{37BF0814-751D-4C32-B1F9-97F853BDBD26}" type="sibTrans" cxnId="{876B0C6A-A41B-4DCE-8FB3-94AFB1069B8D}">
      <dgm:prSet/>
      <dgm:spPr/>
      <dgm:t>
        <a:bodyPr/>
        <a:lstStyle/>
        <a:p>
          <a:endParaRPr lang="en-US"/>
        </a:p>
      </dgm:t>
    </dgm:pt>
    <dgm:pt modelId="{FDC4FC2E-5937-4B10-A5DB-A27EC9B62A39}">
      <dgm:prSet/>
      <dgm:spPr/>
      <dgm:t>
        <a:bodyPr/>
        <a:lstStyle/>
        <a:p>
          <a:r>
            <a:rPr lang="es-AR"/>
            <a:t>In particular, in Argentina, mortality estimates and the knowledge of their levels and trends are limited, as in most countries of the region, by the quality and availability of data. </a:t>
          </a:r>
          <a:endParaRPr lang="en-US"/>
        </a:p>
      </dgm:t>
    </dgm:pt>
    <dgm:pt modelId="{BD1B7BE7-2663-43AC-BE07-EEB011E62E58}" type="parTrans" cxnId="{5594C39D-2C1E-4212-812F-8BF05F320174}">
      <dgm:prSet/>
      <dgm:spPr/>
      <dgm:t>
        <a:bodyPr/>
        <a:lstStyle/>
        <a:p>
          <a:endParaRPr lang="en-US"/>
        </a:p>
      </dgm:t>
    </dgm:pt>
    <dgm:pt modelId="{0CB0683B-A1C4-4419-8865-33016E579EF3}" type="sibTrans" cxnId="{5594C39D-2C1E-4212-812F-8BF05F320174}">
      <dgm:prSet/>
      <dgm:spPr/>
      <dgm:t>
        <a:bodyPr/>
        <a:lstStyle/>
        <a:p>
          <a:endParaRPr lang="en-US"/>
        </a:p>
      </dgm:t>
    </dgm:pt>
    <dgm:pt modelId="{15914D24-8208-0541-B7C4-65D9D6630754}" type="pres">
      <dgm:prSet presAssocID="{2B1B2166-EF6C-4FA3-A626-87C6FE1A19E7}" presName="vert0" presStyleCnt="0">
        <dgm:presLayoutVars>
          <dgm:dir/>
          <dgm:animOne val="branch"/>
          <dgm:animLvl val="lvl"/>
        </dgm:presLayoutVars>
      </dgm:prSet>
      <dgm:spPr/>
    </dgm:pt>
    <dgm:pt modelId="{66C8FF49-5121-AE44-B410-93149C7D6344}" type="pres">
      <dgm:prSet presAssocID="{E1915846-D444-4DE2-9D50-3012E96A3FCF}" presName="thickLine" presStyleLbl="alignNode1" presStyleIdx="0" presStyleCnt="2"/>
      <dgm:spPr/>
    </dgm:pt>
    <dgm:pt modelId="{FDAEC61B-E27B-E149-B71A-603162673605}" type="pres">
      <dgm:prSet presAssocID="{E1915846-D444-4DE2-9D50-3012E96A3FCF}" presName="horz1" presStyleCnt="0"/>
      <dgm:spPr/>
    </dgm:pt>
    <dgm:pt modelId="{C6E01A30-D5AF-0449-B7C5-51ED86C03F64}" type="pres">
      <dgm:prSet presAssocID="{E1915846-D444-4DE2-9D50-3012E96A3FCF}" presName="tx1" presStyleLbl="revTx" presStyleIdx="0" presStyleCnt="2"/>
      <dgm:spPr/>
    </dgm:pt>
    <dgm:pt modelId="{619B6866-1718-BB46-9E85-B05BF59EA54B}" type="pres">
      <dgm:prSet presAssocID="{E1915846-D444-4DE2-9D50-3012E96A3FCF}" presName="vert1" presStyleCnt="0"/>
      <dgm:spPr/>
    </dgm:pt>
    <dgm:pt modelId="{6D2FECD4-6921-BB4F-A715-62D1BA2F15C2}" type="pres">
      <dgm:prSet presAssocID="{FDC4FC2E-5937-4B10-A5DB-A27EC9B62A39}" presName="thickLine" presStyleLbl="alignNode1" presStyleIdx="1" presStyleCnt="2"/>
      <dgm:spPr/>
    </dgm:pt>
    <dgm:pt modelId="{DAF17700-E3F7-9A4A-AFE3-9EAEEF863C0C}" type="pres">
      <dgm:prSet presAssocID="{FDC4FC2E-5937-4B10-A5DB-A27EC9B62A39}" presName="horz1" presStyleCnt="0"/>
      <dgm:spPr/>
    </dgm:pt>
    <dgm:pt modelId="{EBE0DB5E-813A-754E-8ACD-882E7B55E350}" type="pres">
      <dgm:prSet presAssocID="{FDC4FC2E-5937-4B10-A5DB-A27EC9B62A39}" presName="tx1" presStyleLbl="revTx" presStyleIdx="1" presStyleCnt="2"/>
      <dgm:spPr/>
    </dgm:pt>
    <dgm:pt modelId="{5E05294A-A3AF-3440-BDEA-59482F6003EE}" type="pres">
      <dgm:prSet presAssocID="{FDC4FC2E-5937-4B10-A5DB-A27EC9B62A39}" presName="vert1" presStyleCnt="0"/>
      <dgm:spPr/>
    </dgm:pt>
  </dgm:ptLst>
  <dgm:cxnLst>
    <dgm:cxn modelId="{583DCB49-5601-DE40-AA56-832F2BBF29BC}" type="presOf" srcId="{E1915846-D444-4DE2-9D50-3012E96A3FCF}" destId="{C6E01A30-D5AF-0449-B7C5-51ED86C03F64}" srcOrd="0" destOrd="0" presId="urn:microsoft.com/office/officeart/2008/layout/LinedList"/>
    <dgm:cxn modelId="{876B0C6A-A41B-4DCE-8FB3-94AFB1069B8D}" srcId="{2B1B2166-EF6C-4FA3-A626-87C6FE1A19E7}" destId="{E1915846-D444-4DE2-9D50-3012E96A3FCF}" srcOrd="0" destOrd="0" parTransId="{E4297EBB-22CE-47FA-BCC3-EAE1372AB45A}" sibTransId="{37BF0814-751D-4C32-B1F9-97F853BDBD26}"/>
    <dgm:cxn modelId="{5594C39D-2C1E-4212-812F-8BF05F320174}" srcId="{2B1B2166-EF6C-4FA3-A626-87C6FE1A19E7}" destId="{FDC4FC2E-5937-4B10-A5DB-A27EC9B62A39}" srcOrd="1" destOrd="0" parTransId="{BD1B7BE7-2663-43AC-BE07-EEB011E62E58}" sibTransId="{0CB0683B-A1C4-4419-8865-33016E579EF3}"/>
    <dgm:cxn modelId="{EAECB8A0-D4CA-4A41-B1F5-080E600AF6C4}" type="presOf" srcId="{2B1B2166-EF6C-4FA3-A626-87C6FE1A19E7}" destId="{15914D24-8208-0541-B7C4-65D9D6630754}" srcOrd="0" destOrd="0" presId="urn:microsoft.com/office/officeart/2008/layout/LinedList"/>
    <dgm:cxn modelId="{A745D8B6-85DA-8741-9680-0DF510AC31F3}" type="presOf" srcId="{FDC4FC2E-5937-4B10-A5DB-A27EC9B62A39}" destId="{EBE0DB5E-813A-754E-8ACD-882E7B55E350}" srcOrd="0" destOrd="0" presId="urn:microsoft.com/office/officeart/2008/layout/LinedList"/>
    <dgm:cxn modelId="{B5015A01-E9A2-1445-83BA-CCE636FFD2B6}" type="presParOf" srcId="{15914D24-8208-0541-B7C4-65D9D6630754}" destId="{66C8FF49-5121-AE44-B410-93149C7D6344}" srcOrd="0" destOrd="0" presId="urn:microsoft.com/office/officeart/2008/layout/LinedList"/>
    <dgm:cxn modelId="{3BE3A1A8-7EC9-C14A-8415-FBF7A0179AA9}" type="presParOf" srcId="{15914D24-8208-0541-B7C4-65D9D6630754}" destId="{FDAEC61B-E27B-E149-B71A-603162673605}" srcOrd="1" destOrd="0" presId="urn:microsoft.com/office/officeart/2008/layout/LinedList"/>
    <dgm:cxn modelId="{F45C1270-3C6D-6341-979F-0BB31299FDAC}" type="presParOf" srcId="{FDAEC61B-E27B-E149-B71A-603162673605}" destId="{C6E01A30-D5AF-0449-B7C5-51ED86C03F64}" srcOrd="0" destOrd="0" presId="urn:microsoft.com/office/officeart/2008/layout/LinedList"/>
    <dgm:cxn modelId="{5E11ED7D-E310-114B-A1A8-3B90DAD95565}" type="presParOf" srcId="{FDAEC61B-E27B-E149-B71A-603162673605}" destId="{619B6866-1718-BB46-9E85-B05BF59EA54B}" srcOrd="1" destOrd="0" presId="urn:microsoft.com/office/officeart/2008/layout/LinedList"/>
    <dgm:cxn modelId="{F0B8385F-A807-5449-898C-1453CE747028}" type="presParOf" srcId="{15914D24-8208-0541-B7C4-65D9D6630754}" destId="{6D2FECD4-6921-BB4F-A715-62D1BA2F15C2}" srcOrd="2" destOrd="0" presId="urn:microsoft.com/office/officeart/2008/layout/LinedList"/>
    <dgm:cxn modelId="{18A8D9DA-8B61-2541-BEC1-3ECCDAB1BD7E}" type="presParOf" srcId="{15914D24-8208-0541-B7C4-65D9D6630754}" destId="{DAF17700-E3F7-9A4A-AFE3-9EAEEF863C0C}" srcOrd="3" destOrd="0" presId="urn:microsoft.com/office/officeart/2008/layout/LinedList"/>
    <dgm:cxn modelId="{FF01A954-92E9-824C-8BA0-C9845F54D3BA}" type="presParOf" srcId="{DAF17700-E3F7-9A4A-AFE3-9EAEEF863C0C}" destId="{EBE0DB5E-813A-754E-8ACD-882E7B55E350}" srcOrd="0" destOrd="0" presId="urn:microsoft.com/office/officeart/2008/layout/LinedList"/>
    <dgm:cxn modelId="{3E8A7695-745E-6A4E-AFED-727889720728}" type="presParOf" srcId="{DAF17700-E3F7-9A4A-AFE3-9EAEEF863C0C}" destId="{5E05294A-A3AF-3440-BDEA-59482F6003E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B1B2166-EF6C-4FA3-A626-87C6FE1A19E7}" type="doc">
      <dgm:prSet loTypeId="urn:microsoft.com/office/officeart/2008/layout/LinedList" loCatId="list" qsTypeId="urn:microsoft.com/office/officeart/2005/8/quickstyle/simple4" qsCatId="simple" csTypeId="urn:microsoft.com/office/officeart/2005/8/colors/accent2_2" csCatId="accent2" phldr="1"/>
      <dgm:spPr/>
      <dgm:t>
        <a:bodyPr/>
        <a:lstStyle/>
        <a:p>
          <a:endParaRPr lang="en-US"/>
        </a:p>
      </dgm:t>
    </dgm:pt>
    <dgm:pt modelId="{E1915846-D444-4DE2-9D50-3012E96A3FCF}">
      <dgm:prSet/>
      <dgm:spPr/>
      <dgm:t>
        <a:bodyPr/>
        <a:lstStyle/>
        <a:p>
          <a:r>
            <a:rPr lang="es-AR" dirty="0"/>
            <a:t>Recent studies focused on Brazil (Lima, Queiroz, and Sawyer 2014; Lima and Queiroz 2014; Freire 2015; Queiroz et al. 2017) have applied different methodologies to estimate mortality in the sub-national horizon</a:t>
          </a:r>
          <a:endParaRPr lang="en-US" dirty="0"/>
        </a:p>
      </dgm:t>
    </dgm:pt>
    <dgm:pt modelId="{E4297EBB-22CE-47FA-BCC3-EAE1372AB45A}" type="parTrans" cxnId="{876B0C6A-A41B-4DCE-8FB3-94AFB1069B8D}">
      <dgm:prSet/>
      <dgm:spPr/>
      <dgm:t>
        <a:bodyPr/>
        <a:lstStyle/>
        <a:p>
          <a:endParaRPr lang="en-US"/>
        </a:p>
      </dgm:t>
    </dgm:pt>
    <dgm:pt modelId="{37BF0814-751D-4C32-B1F9-97F853BDBD26}" type="sibTrans" cxnId="{876B0C6A-A41B-4DCE-8FB3-94AFB1069B8D}">
      <dgm:prSet/>
      <dgm:spPr/>
      <dgm:t>
        <a:bodyPr/>
        <a:lstStyle/>
        <a:p>
          <a:endParaRPr lang="en-US"/>
        </a:p>
      </dgm:t>
    </dgm:pt>
    <dgm:pt modelId="{FDC4FC2E-5937-4B10-A5DB-A27EC9B62A39}">
      <dgm:prSet/>
      <dgm:spPr/>
      <dgm:t>
        <a:bodyPr/>
        <a:lstStyle/>
        <a:p>
          <a:r>
            <a:rPr lang="es-AR" dirty="0"/>
            <a:t>There are reasons to suspect that what is observed in Brazil can also occur in Argentina, despite the fact that both countries went through very different epidemiological transition processes </a:t>
          </a:r>
          <a:endParaRPr lang="en-US" dirty="0"/>
        </a:p>
      </dgm:t>
    </dgm:pt>
    <dgm:pt modelId="{BD1B7BE7-2663-43AC-BE07-EEB011E62E58}" type="parTrans" cxnId="{5594C39D-2C1E-4212-812F-8BF05F320174}">
      <dgm:prSet/>
      <dgm:spPr/>
      <dgm:t>
        <a:bodyPr/>
        <a:lstStyle/>
        <a:p>
          <a:endParaRPr lang="en-US"/>
        </a:p>
      </dgm:t>
    </dgm:pt>
    <dgm:pt modelId="{0CB0683B-A1C4-4419-8865-33016E579EF3}" type="sibTrans" cxnId="{5594C39D-2C1E-4212-812F-8BF05F320174}">
      <dgm:prSet/>
      <dgm:spPr/>
      <dgm:t>
        <a:bodyPr/>
        <a:lstStyle/>
        <a:p>
          <a:endParaRPr lang="en-US"/>
        </a:p>
      </dgm:t>
    </dgm:pt>
    <dgm:pt modelId="{15914D24-8208-0541-B7C4-65D9D6630754}" type="pres">
      <dgm:prSet presAssocID="{2B1B2166-EF6C-4FA3-A626-87C6FE1A19E7}" presName="vert0" presStyleCnt="0">
        <dgm:presLayoutVars>
          <dgm:dir/>
          <dgm:animOne val="branch"/>
          <dgm:animLvl val="lvl"/>
        </dgm:presLayoutVars>
      </dgm:prSet>
      <dgm:spPr/>
    </dgm:pt>
    <dgm:pt modelId="{66C8FF49-5121-AE44-B410-93149C7D6344}" type="pres">
      <dgm:prSet presAssocID="{E1915846-D444-4DE2-9D50-3012E96A3FCF}" presName="thickLine" presStyleLbl="alignNode1" presStyleIdx="0" presStyleCnt="2"/>
      <dgm:spPr/>
    </dgm:pt>
    <dgm:pt modelId="{FDAEC61B-E27B-E149-B71A-603162673605}" type="pres">
      <dgm:prSet presAssocID="{E1915846-D444-4DE2-9D50-3012E96A3FCF}" presName="horz1" presStyleCnt="0"/>
      <dgm:spPr/>
    </dgm:pt>
    <dgm:pt modelId="{C6E01A30-D5AF-0449-B7C5-51ED86C03F64}" type="pres">
      <dgm:prSet presAssocID="{E1915846-D444-4DE2-9D50-3012E96A3FCF}" presName="tx1" presStyleLbl="revTx" presStyleIdx="0" presStyleCnt="2"/>
      <dgm:spPr/>
    </dgm:pt>
    <dgm:pt modelId="{619B6866-1718-BB46-9E85-B05BF59EA54B}" type="pres">
      <dgm:prSet presAssocID="{E1915846-D444-4DE2-9D50-3012E96A3FCF}" presName="vert1" presStyleCnt="0"/>
      <dgm:spPr/>
    </dgm:pt>
    <dgm:pt modelId="{6D2FECD4-6921-BB4F-A715-62D1BA2F15C2}" type="pres">
      <dgm:prSet presAssocID="{FDC4FC2E-5937-4B10-A5DB-A27EC9B62A39}" presName="thickLine" presStyleLbl="alignNode1" presStyleIdx="1" presStyleCnt="2"/>
      <dgm:spPr/>
    </dgm:pt>
    <dgm:pt modelId="{DAF17700-E3F7-9A4A-AFE3-9EAEEF863C0C}" type="pres">
      <dgm:prSet presAssocID="{FDC4FC2E-5937-4B10-A5DB-A27EC9B62A39}" presName="horz1" presStyleCnt="0"/>
      <dgm:spPr/>
    </dgm:pt>
    <dgm:pt modelId="{EBE0DB5E-813A-754E-8ACD-882E7B55E350}" type="pres">
      <dgm:prSet presAssocID="{FDC4FC2E-5937-4B10-A5DB-A27EC9B62A39}" presName="tx1" presStyleLbl="revTx" presStyleIdx="1" presStyleCnt="2"/>
      <dgm:spPr/>
    </dgm:pt>
    <dgm:pt modelId="{5E05294A-A3AF-3440-BDEA-59482F6003EE}" type="pres">
      <dgm:prSet presAssocID="{FDC4FC2E-5937-4B10-A5DB-A27EC9B62A39}" presName="vert1" presStyleCnt="0"/>
      <dgm:spPr/>
    </dgm:pt>
  </dgm:ptLst>
  <dgm:cxnLst>
    <dgm:cxn modelId="{583DCB49-5601-DE40-AA56-832F2BBF29BC}" type="presOf" srcId="{E1915846-D444-4DE2-9D50-3012E96A3FCF}" destId="{C6E01A30-D5AF-0449-B7C5-51ED86C03F64}" srcOrd="0" destOrd="0" presId="urn:microsoft.com/office/officeart/2008/layout/LinedList"/>
    <dgm:cxn modelId="{876B0C6A-A41B-4DCE-8FB3-94AFB1069B8D}" srcId="{2B1B2166-EF6C-4FA3-A626-87C6FE1A19E7}" destId="{E1915846-D444-4DE2-9D50-3012E96A3FCF}" srcOrd="0" destOrd="0" parTransId="{E4297EBB-22CE-47FA-BCC3-EAE1372AB45A}" sibTransId="{37BF0814-751D-4C32-B1F9-97F853BDBD26}"/>
    <dgm:cxn modelId="{5594C39D-2C1E-4212-812F-8BF05F320174}" srcId="{2B1B2166-EF6C-4FA3-A626-87C6FE1A19E7}" destId="{FDC4FC2E-5937-4B10-A5DB-A27EC9B62A39}" srcOrd="1" destOrd="0" parTransId="{BD1B7BE7-2663-43AC-BE07-EEB011E62E58}" sibTransId="{0CB0683B-A1C4-4419-8865-33016E579EF3}"/>
    <dgm:cxn modelId="{EAECB8A0-D4CA-4A41-B1F5-080E600AF6C4}" type="presOf" srcId="{2B1B2166-EF6C-4FA3-A626-87C6FE1A19E7}" destId="{15914D24-8208-0541-B7C4-65D9D6630754}" srcOrd="0" destOrd="0" presId="urn:microsoft.com/office/officeart/2008/layout/LinedList"/>
    <dgm:cxn modelId="{A745D8B6-85DA-8741-9680-0DF510AC31F3}" type="presOf" srcId="{FDC4FC2E-5937-4B10-A5DB-A27EC9B62A39}" destId="{EBE0DB5E-813A-754E-8ACD-882E7B55E350}" srcOrd="0" destOrd="0" presId="urn:microsoft.com/office/officeart/2008/layout/LinedList"/>
    <dgm:cxn modelId="{B5015A01-E9A2-1445-83BA-CCE636FFD2B6}" type="presParOf" srcId="{15914D24-8208-0541-B7C4-65D9D6630754}" destId="{66C8FF49-5121-AE44-B410-93149C7D6344}" srcOrd="0" destOrd="0" presId="urn:microsoft.com/office/officeart/2008/layout/LinedList"/>
    <dgm:cxn modelId="{3BE3A1A8-7EC9-C14A-8415-FBF7A0179AA9}" type="presParOf" srcId="{15914D24-8208-0541-B7C4-65D9D6630754}" destId="{FDAEC61B-E27B-E149-B71A-603162673605}" srcOrd="1" destOrd="0" presId="urn:microsoft.com/office/officeart/2008/layout/LinedList"/>
    <dgm:cxn modelId="{F45C1270-3C6D-6341-979F-0BB31299FDAC}" type="presParOf" srcId="{FDAEC61B-E27B-E149-B71A-603162673605}" destId="{C6E01A30-D5AF-0449-B7C5-51ED86C03F64}" srcOrd="0" destOrd="0" presId="urn:microsoft.com/office/officeart/2008/layout/LinedList"/>
    <dgm:cxn modelId="{5E11ED7D-E310-114B-A1A8-3B90DAD95565}" type="presParOf" srcId="{FDAEC61B-E27B-E149-B71A-603162673605}" destId="{619B6866-1718-BB46-9E85-B05BF59EA54B}" srcOrd="1" destOrd="0" presId="urn:microsoft.com/office/officeart/2008/layout/LinedList"/>
    <dgm:cxn modelId="{F0B8385F-A807-5449-898C-1453CE747028}" type="presParOf" srcId="{15914D24-8208-0541-B7C4-65D9D6630754}" destId="{6D2FECD4-6921-BB4F-A715-62D1BA2F15C2}" srcOrd="2" destOrd="0" presId="urn:microsoft.com/office/officeart/2008/layout/LinedList"/>
    <dgm:cxn modelId="{18A8D9DA-8B61-2541-BEC1-3ECCDAB1BD7E}" type="presParOf" srcId="{15914D24-8208-0541-B7C4-65D9D6630754}" destId="{DAF17700-E3F7-9A4A-AFE3-9EAEEF863C0C}" srcOrd="3" destOrd="0" presId="urn:microsoft.com/office/officeart/2008/layout/LinedList"/>
    <dgm:cxn modelId="{FF01A954-92E9-824C-8BA0-C9845F54D3BA}" type="presParOf" srcId="{DAF17700-E3F7-9A4A-AFE3-9EAEEF863C0C}" destId="{EBE0DB5E-813A-754E-8ACD-882E7B55E350}" srcOrd="0" destOrd="0" presId="urn:microsoft.com/office/officeart/2008/layout/LinedList"/>
    <dgm:cxn modelId="{3E8A7695-745E-6A4E-AFED-727889720728}" type="presParOf" srcId="{DAF17700-E3F7-9A4A-AFE3-9EAEEF863C0C}" destId="{5E05294A-A3AF-3440-BDEA-59482F6003E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B1B2166-EF6C-4FA3-A626-87C6FE1A19E7}" type="doc">
      <dgm:prSet loTypeId="urn:microsoft.com/office/officeart/2008/layout/LinedList" loCatId="list" qsTypeId="urn:microsoft.com/office/officeart/2005/8/quickstyle/simple1" qsCatId="simple" csTypeId="urn:microsoft.com/office/officeart/2005/8/colors/accent3_2" csCatId="accent3" phldr="1"/>
      <dgm:spPr/>
      <dgm:t>
        <a:bodyPr/>
        <a:lstStyle/>
        <a:p>
          <a:endParaRPr lang="en-US"/>
        </a:p>
      </dgm:t>
    </dgm:pt>
    <dgm:pt modelId="{E1915846-D444-4DE2-9D50-3012E96A3FCF}">
      <dgm:prSet/>
      <dgm:spPr/>
      <dgm:t>
        <a:bodyPr/>
        <a:lstStyle/>
        <a:p>
          <a:r>
            <a:rPr lang="es-AR" dirty="0"/>
            <a:t>Considering that there are no precedents in the subject for the Argentine case, we estimate levels and structure of mortality in minor administrative areas in Argentina, during the period 2009-2011. </a:t>
          </a:r>
          <a:endParaRPr lang="en-US" dirty="0"/>
        </a:p>
      </dgm:t>
    </dgm:pt>
    <dgm:pt modelId="{E4297EBB-22CE-47FA-BCC3-EAE1372AB45A}" type="parTrans" cxnId="{876B0C6A-A41B-4DCE-8FB3-94AFB1069B8D}">
      <dgm:prSet/>
      <dgm:spPr/>
      <dgm:t>
        <a:bodyPr/>
        <a:lstStyle/>
        <a:p>
          <a:endParaRPr lang="en-US"/>
        </a:p>
      </dgm:t>
    </dgm:pt>
    <dgm:pt modelId="{37BF0814-751D-4C32-B1F9-97F853BDBD26}" type="sibTrans" cxnId="{876B0C6A-A41B-4DCE-8FB3-94AFB1069B8D}">
      <dgm:prSet/>
      <dgm:spPr/>
      <dgm:t>
        <a:bodyPr/>
        <a:lstStyle/>
        <a:p>
          <a:endParaRPr lang="en-US"/>
        </a:p>
      </dgm:t>
    </dgm:pt>
    <dgm:pt modelId="{FDC4FC2E-5937-4B10-A5DB-A27EC9B62A39}">
      <dgm:prSet/>
      <dgm:spPr/>
      <dgm:t>
        <a:bodyPr/>
        <a:lstStyle/>
        <a:p>
          <a:r>
            <a:rPr lang="es-AR" dirty="0"/>
            <a:t>To that end, we observed mortality changes in selected states: Catamarca, Neuquén, Córdoba, Salta, Interior Buenos Aires and the 24 counties in the Greater Buenos Aires. </a:t>
          </a:r>
          <a:endParaRPr lang="en-US" dirty="0"/>
        </a:p>
      </dgm:t>
    </dgm:pt>
    <dgm:pt modelId="{BD1B7BE7-2663-43AC-BE07-EEB011E62E58}" type="parTrans" cxnId="{5594C39D-2C1E-4212-812F-8BF05F320174}">
      <dgm:prSet/>
      <dgm:spPr/>
      <dgm:t>
        <a:bodyPr/>
        <a:lstStyle/>
        <a:p>
          <a:endParaRPr lang="en-US"/>
        </a:p>
      </dgm:t>
    </dgm:pt>
    <dgm:pt modelId="{0CB0683B-A1C4-4419-8865-33016E579EF3}" type="sibTrans" cxnId="{5594C39D-2C1E-4212-812F-8BF05F320174}">
      <dgm:prSet/>
      <dgm:spPr/>
      <dgm:t>
        <a:bodyPr/>
        <a:lstStyle/>
        <a:p>
          <a:endParaRPr lang="en-US"/>
        </a:p>
      </dgm:t>
    </dgm:pt>
    <dgm:pt modelId="{C7386A14-EDCE-9940-B119-BA7ED60933CB}" type="pres">
      <dgm:prSet presAssocID="{2B1B2166-EF6C-4FA3-A626-87C6FE1A19E7}" presName="vert0" presStyleCnt="0">
        <dgm:presLayoutVars>
          <dgm:dir/>
          <dgm:animOne val="branch"/>
          <dgm:animLvl val="lvl"/>
        </dgm:presLayoutVars>
      </dgm:prSet>
      <dgm:spPr/>
    </dgm:pt>
    <dgm:pt modelId="{CE4A088C-C45E-AB4C-8A68-238937D3835C}" type="pres">
      <dgm:prSet presAssocID="{E1915846-D444-4DE2-9D50-3012E96A3FCF}" presName="thickLine" presStyleLbl="alignNode1" presStyleIdx="0" presStyleCnt="2"/>
      <dgm:spPr/>
    </dgm:pt>
    <dgm:pt modelId="{2126167F-4CE8-0A44-BF45-4E8E1091F4DC}" type="pres">
      <dgm:prSet presAssocID="{E1915846-D444-4DE2-9D50-3012E96A3FCF}" presName="horz1" presStyleCnt="0"/>
      <dgm:spPr/>
    </dgm:pt>
    <dgm:pt modelId="{33AE1297-D610-1D42-B2BF-485F25F63541}" type="pres">
      <dgm:prSet presAssocID="{E1915846-D444-4DE2-9D50-3012E96A3FCF}" presName="tx1" presStyleLbl="revTx" presStyleIdx="0" presStyleCnt="2"/>
      <dgm:spPr/>
    </dgm:pt>
    <dgm:pt modelId="{BEA9C439-006C-814D-8333-98B6F7D6B383}" type="pres">
      <dgm:prSet presAssocID="{E1915846-D444-4DE2-9D50-3012E96A3FCF}" presName="vert1" presStyleCnt="0"/>
      <dgm:spPr/>
    </dgm:pt>
    <dgm:pt modelId="{DA5CBABA-2DFC-8D4D-AB3A-D70D2A838C9B}" type="pres">
      <dgm:prSet presAssocID="{FDC4FC2E-5937-4B10-A5DB-A27EC9B62A39}" presName="thickLine" presStyleLbl="alignNode1" presStyleIdx="1" presStyleCnt="2"/>
      <dgm:spPr/>
    </dgm:pt>
    <dgm:pt modelId="{51261026-CE7F-7845-8EFB-6578DEC522B3}" type="pres">
      <dgm:prSet presAssocID="{FDC4FC2E-5937-4B10-A5DB-A27EC9B62A39}" presName="horz1" presStyleCnt="0"/>
      <dgm:spPr/>
    </dgm:pt>
    <dgm:pt modelId="{E395BB02-9BDB-C145-99AE-43B13A45FF26}" type="pres">
      <dgm:prSet presAssocID="{FDC4FC2E-5937-4B10-A5DB-A27EC9B62A39}" presName="tx1" presStyleLbl="revTx" presStyleIdx="1" presStyleCnt="2"/>
      <dgm:spPr/>
    </dgm:pt>
    <dgm:pt modelId="{376A3446-2129-CB4A-9898-E3422C3D731A}" type="pres">
      <dgm:prSet presAssocID="{FDC4FC2E-5937-4B10-A5DB-A27EC9B62A39}" presName="vert1" presStyleCnt="0"/>
      <dgm:spPr/>
    </dgm:pt>
  </dgm:ptLst>
  <dgm:cxnLst>
    <dgm:cxn modelId="{876B0C6A-A41B-4DCE-8FB3-94AFB1069B8D}" srcId="{2B1B2166-EF6C-4FA3-A626-87C6FE1A19E7}" destId="{E1915846-D444-4DE2-9D50-3012E96A3FCF}" srcOrd="0" destOrd="0" parTransId="{E4297EBB-22CE-47FA-BCC3-EAE1372AB45A}" sibTransId="{37BF0814-751D-4C32-B1F9-97F853BDBD26}"/>
    <dgm:cxn modelId="{5594C39D-2C1E-4212-812F-8BF05F320174}" srcId="{2B1B2166-EF6C-4FA3-A626-87C6FE1A19E7}" destId="{FDC4FC2E-5937-4B10-A5DB-A27EC9B62A39}" srcOrd="1" destOrd="0" parTransId="{BD1B7BE7-2663-43AC-BE07-EEB011E62E58}" sibTransId="{0CB0683B-A1C4-4419-8865-33016E579EF3}"/>
    <dgm:cxn modelId="{CD3A33C8-9C9A-2545-9001-6C40270021FC}" type="presOf" srcId="{2B1B2166-EF6C-4FA3-A626-87C6FE1A19E7}" destId="{C7386A14-EDCE-9940-B119-BA7ED60933CB}" srcOrd="0" destOrd="0" presId="urn:microsoft.com/office/officeart/2008/layout/LinedList"/>
    <dgm:cxn modelId="{A7D58CCA-89B4-EC4F-8045-6E683601B114}" type="presOf" srcId="{E1915846-D444-4DE2-9D50-3012E96A3FCF}" destId="{33AE1297-D610-1D42-B2BF-485F25F63541}" srcOrd="0" destOrd="0" presId="urn:microsoft.com/office/officeart/2008/layout/LinedList"/>
    <dgm:cxn modelId="{6C9221CD-4C58-7A48-848A-64262F3FC48E}" type="presOf" srcId="{FDC4FC2E-5937-4B10-A5DB-A27EC9B62A39}" destId="{E395BB02-9BDB-C145-99AE-43B13A45FF26}" srcOrd="0" destOrd="0" presId="urn:microsoft.com/office/officeart/2008/layout/LinedList"/>
    <dgm:cxn modelId="{4AF5CD24-EF49-9F4A-9BD4-57F62C26C6AB}" type="presParOf" srcId="{C7386A14-EDCE-9940-B119-BA7ED60933CB}" destId="{CE4A088C-C45E-AB4C-8A68-238937D3835C}" srcOrd="0" destOrd="0" presId="urn:microsoft.com/office/officeart/2008/layout/LinedList"/>
    <dgm:cxn modelId="{9998890E-28CB-5F4D-8837-4BDB35C6969A}" type="presParOf" srcId="{C7386A14-EDCE-9940-B119-BA7ED60933CB}" destId="{2126167F-4CE8-0A44-BF45-4E8E1091F4DC}" srcOrd="1" destOrd="0" presId="urn:microsoft.com/office/officeart/2008/layout/LinedList"/>
    <dgm:cxn modelId="{0310AC01-46DD-2D4D-999D-E7AA05613743}" type="presParOf" srcId="{2126167F-4CE8-0A44-BF45-4E8E1091F4DC}" destId="{33AE1297-D610-1D42-B2BF-485F25F63541}" srcOrd="0" destOrd="0" presId="urn:microsoft.com/office/officeart/2008/layout/LinedList"/>
    <dgm:cxn modelId="{333E8AF7-A574-7142-BEA9-AB5A3A2AE632}" type="presParOf" srcId="{2126167F-4CE8-0A44-BF45-4E8E1091F4DC}" destId="{BEA9C439-006C-814D-8333-98B6F7D6B383}" srcOrd="1" destOrd="0" presId="urn:microsoft.com/office/officeart/2008/layout/LinedList"/>
    <dgm:cxn modelId="{F2D2D81F-97E2-EF40-8C9D-9497E8C86AD1}" type="presParOf" srcId="{C7386A14-EDCE-9940-B119-BA7ED60933CB}" destId="{DA5CBABA-2DFC-8D4D-AB3A-D70D2A838C9B}" srcOrd="2" destOrd="0" presId="urn:microsoft.com/office/officeart/2008/layout/LinedList"/>
    <dgm:cxn modelId="{3A54752C-4A32-2C44-B7EF-1946F1BBAA26}" type="presParOf" srcId="{C7386A14-EDCE-9940-B119-BA7ED60933CB}" destId="{51261026-CE7F-7845-8EFB-6578DEC522B3}" srcOrd="3" destOrd="0" presId="urn:microsoft.com/office/officeart/2008/layout/LinedList"/>
    <dgm:cxn modelId="{D78B51CD-3866-6A43-94AD-4BF0410E26BA}" type="presParOf" srcId="{51261026-CE7F-7845-8EFB-6578DEC522B3}" destId="{E395BB02-9BDB-C145-99AE-43B13A45FF26}" srcOrd="0" destOrd="0" presId="urn:microsoft.com/office/officeart/2008/layout/LinedList"/>
    <dgm:cxn modelId="{0588191C-83E9-5544-90FE-3BF1FC20BD4D}" type="presParOf" srcId="{51261026-CE7F-7845-8EFB-6578DEC522B3}" destId="{376A3446-2129-CB4A-9898-E3422C3D731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119DF53-A4C0-4E1A-A1C4-5E230665780C}" type="doc">
      <dgm:prSet loTypeId="urn:microsoft.com/office/officeart/2008/layout/LinedList" loCatId="list" qsTypeId="urn:microsoft.com/office/officeart/2005/8/quickstyle/simple4" qsCatId="simple" csTypeId="urn:microsoft.com/office/officeart/2005/8/colors/colorful2" csCatId="colorful" phldr="1"/>
      <dgm:spPr/>
      <dgm:t>
        <a:bodyPr/>
        <a:lstStyle/>
        <a:p>
          <a:endParaRPr lang="en-US"/>
        </a:p>
      </dgm:t>
    </dgm:pt>
    <dgm:pt modelId="{E02C7DF3-3C7C-4C41-B8E3-727F77EC106E}">
      <dgm:prSet/>
      <dgm:spPr/>
      <dgm:t>
        <a:bodyPr/>
        <a:lstStyle/>
        <a:p>
          <a:r>
            <a:rPr lang="es-AR" dirty="0"/>
            <a:t>Official data on deaths elaborated by the Health Secreatary (DEIS). </a:t>
          </a:r>
          <a:endParaRPr lang="en-US" dirty="0"/>
        </a:p>
      </dgm:t>
    </dgm:pt>
    <dgm:pt modelId="{FF6679F1-E720-44DD-AB16-D8F8D73F8087}" type="parTrans" cxnId="{4702D008-BD11-49F5-BB4F-ABBA40F771C5}">
      <dgm:prSet/>
      <dgm:spPr/>
      <dgm:t>
        <a:bodyPr/>
        <a:lstStyle/>
        <a:p>
          <a:endParaRPr lang="en-US"/>
        </a:p>
      </dgm:t>
    </dgm:pt>
    <dgm:pt modelId="{E49D79FA-56B5-49F9-853B-099A8204B13A}" type="sibTrans" cxnId="{4702D008-BD11-49F5-BB4F-ABBA40F771C5}">
      <dgm:prSet/>
      <dgm:spPr/>
      <dgm:t>
        <a:bodyPr/>
        <a:lstStyle/>
        <a:p>
          <a:endParaRPr lang="en-US"/>
        </a:p>
      </dgm:t>
    </dgm:pt>
    <dgm:pt modelId="{847475EB-F34D-43C3-8FA4-B03F52C80B4F}">
      <dgm:prSet/>
      <dgm:spPr/>
      <dgm:t>
        <a:bodyPr/>
        <a:lstStyle/>
        <a:p>
          <a:r>
            <a:rPr lang="es-AR"/>
            <a:t>Empirical Bayesian method, in order to improve the statistical efficiency of mortality rate estimators, decreasing small area variance (Efron and Morris 1972; Marshall 1991; Longford 1999; Assunção et al. 2005). </a:t>
          </a:r>
          <a:endParaRPr lang="en-US"/>
        </a:p>
      </dgm:t>
    </dgm:pt>
    <dgm:pt modelId="{F4357395-AA43-4205-A8BC-8E7A7440E6E2}" type="parTrans" cxnId="{3672C1CB-1BC1-42B7-B054-8CAF9AB783AC}">
      <dgm:prSet/>
      <dgm:spPr/>
      <dgm:t>
        <a:bodyPr/>
        <a:lstStyle/>
        <a:p>
          <a:endParaRPr lang="en-US"/>
        </a:p>
      </dgm:t>
    </dgm:pt>
    <dgm:pt modelId="{4FEC3F22-2E10-4ADC-AE12-0DA4A37E8257}" type="sibTrans" cxnId="{3672C1CB-1BC1-42B7-B054-8CAF9AB783AC}">
      <dgm:prSet/>
      <dgm:spPr/>
      <dgm:t>
        <a:bodyPr/>
        <a:lstStyle/>
        <a:p>
          <a:endParaRPr lang="en-US"/>
        </a:p>
      </dgm:t>
    </dgm:pt>
    <dgm:pt modelId="{20178016-4849-644E-9495-90082A4BFE55}" type="pres">
      <dgm:prSet presAssocID="{1119DF53-A4C0-4E1A-A1C4-5E230665780C}" presName="vert0" presStyleCnt="0">
        <dgm:presLayoutVars>
          <dgm:dir/>
          <dgm:animOne val="branch"/>
          <dgm:animLvl val="lvl"/>
        </dgm:presLayoutVars>
      </dgm:prSet>
      <dgm:spPr/>
    </dgm:pt>
    <dgm:pt modelId="{358417FA-B606-4A43-A0B2-B12E2A478A27}" type="pres">
      <dgm:prSet presAssocID="{E02C7DF3-3C7C-4C41-B8E3-727F77EC106E}" presName="thickLine" presStyleLbl="alignNode1" presStyleIdx="0" presStyleCnt="2"/>
      <dgm:spPr/>
    </dgm:pt>
    <dgm:pt modelId="{07B4EBF7-1E22-4946-8626-E14C10B1D7CB}" type="pres">
      <dgm:prSet presAssocID="{E02C7DF3-3C7C-4C41-B8E3-727F77EC106E}" presName="horz1" presStyleCnt="0"/>
      <dgm:spPr/>
    </dgm:pt>
    <dgm:pt modelId="{B265D40F-D1FA-4E4F-9A75-090180E612C6}" type="pres">
      <dgm:prSet presAssocID="{E02C7DF3-3C7C-4C41-B8E3-727F77EC106E}" presName="tx1" presStyleLbl="revTx" presStyleIdx="0" presStyleCnt="2"/>
      <dgm:spPr/>
    </dgm:pt>
    <dgm:pt modelId="{CE4236D2-CD6C-F242-9F4B-CC4EDDE44CB2}" type="pres">
      <dgm:prSet presAssocID="{E02C7DF3-3C7C-4C41-B8E3-727F77EC106E}" presName="vert1" presStyleCnt="0"/>
      <dgm:spPr/>
    </dgm:pt>
    <dgm:pt modelId="{C13CA296-60DB-254E-BD35-33CD55A2F697}" type="pres">
      <dgm:prSet presAssocID="{847475EB-F34D-43C3-8FA4-B03F52C80B4F}" presName="thickLine" presStyleLbl="alignNode1" presStyleIdx="1" presStyleCnt="2"/>
      <dgm:spPr/>
    </dgm:pt>
    <dgm:pt modelId="{25D0B6A7-406B-8942-A775-E9CC4BE8BA3F}" type="pres">
      <dgm:prSet presAssocID="{847475EB-F34D-43C3-8FA4-B03F52C80B4F}" presName="horz1" presStyleCnt="0"/>
      <dgm:spPr/>
    </dgm:pt>
    <dgm:pt modelId="{760A12FB-16A4-7142-92F2-C911BDAE8E2D}" type="pres">
      <dgm:prSet presAssocID="{847475EB-F34D-43C3-8FA4-B03F52C80B4F}" presName="tx1" presStyleLbl="revTx" presStyleIdx="1" presStyleCnt="2"/>
      <dgm:spPr/>
    </dgm:pt>
    <dgm:pt modelId="{13EC0AAE-BB84-FE48-AC19-371ADB2B400E}" type="pres">
      <dgm:prSet presAssocID="{847475EB-F34D-43C3-8FA4-B03F52C80B4F}" presName="vert1" presStyleCnt="0"/>
      <dgm:spPr/>
    </dgm:pt>
  </dgm:ptLst>
  <dgm:cxnLst>
    <dgm:cxn modelId="{4702D008-BD11-49F5-BB4F-ABBA40F771C5}" srcId="{1119DF53-A4C0-4E1A-A1C4-5E230665780C}" destId="{E02C7DF3-3C7C-4C41-B8E3-727F77EC106E}" srcOrd="0" destOrd="0" parTransId="{FF6679F1-E720-44DD-AB16-D8F8D73F8087}" sibTransId="{E49D79FA-56B5-49F9-853B-099A8204B13A}"/>
    <dgm:cxn modelId="{3A950139-ED7C-D846-8C80-B099EDD440A1}" type="presOf" srcId="{E02C7DF3-3C7C-4C41-B8E3-727F77EC106E}" destId="{B265D40F-D1FA-4E4F-9A75-090180E612C6}" srcOrd="0" destOrd="0" presId="urn:microsoft.com/office/officeart/2008/layout/LinedList"/>
    <dgm:cxn modelId="{8233F67B-BB89-7247-BC43-92C904A180F4}" type="presOf" srcId="{847475EB-F34D-43C3-8FA4-B03F52C80B4F}" destId="{760A12FB-16A4-7142-92F2-C911BDAE8E2D}" srcOrd="0" destOrd="0" presId="urn:microsoft.com/office/officeart/2008/layout/LinedList"/>
    <dgm:cxn modelId="{3672C1CB-1BC1-42B7-B054-8CAF9AB783AC}" srcId="{1119DF53-A4C0-4E1A-A1C4-5E230665780C}" destId="{847475EB-F34D-43C3-8FA4-B03F52C80B4F}" srcOrd="1" destOrd="0" parTransId="{F4357395-AA43-4205-A8BC-8E7A7440E6E2}" sibTransId="{4FEC3F22-2E10-4ADC-AE12-0DA4A37E8257}"/>
    <dgm:cxn modelId="{8624AAEF-2CDE-5849-A6FF-2411C95FBAE9}" type="presOf" srcId="{1119DF53-A4C0-4E1A-A1C4-5E230665780C}" destId="{20178016-4849-644E-9495-90082A4BFE55}" srcOrd="0" destOrd="0" presId="urn:microsoft.com/office/officeart/2008/layout/LinedList"/>
    <dgm:cxn modelId="{E2B7A17D-F784-8E42-9A39-92FBE299D2F1}" type="presParOf" srcId="{20178016-4849-644E-9495-90082A4BFE55}" destId="{358417FA-B606-4A43-A0B2-B12E2A478A27}" srcOrd="0" destOrd="0" presId="urn:microsoft.com/office/officeart/2008/layout/LinedList"/>
    <dgm:cxn modelId="{FA9E0BD7-B149-DB47-B271-5FD9EECADF0C}" type="presParOf" srcId="{20178016-4849-644E-9495-90082A4BFE55}" destId="{07B4EBF7-1E22-4946-8626-E14C10B1D7CB}" srcOrd="1" destOrd="0" presId="urn:microsoft.com/office/officeart/2008/layout/LinedList"/>
    <dgm:cxn modelId="{3CB253E7-46B3-9F4A-9193-8F0F143AD5E0}" type="presParOf" srcId="{07B4EBF7-1E22-4946-8626-E14C10B1D7CB}" destId="{B265D40F-D1FA-4E4F-9A75-090180E612C6}" srcOrd="0" destOrd="0" presId="urn:microsoft.com/office/officeart/2008/layout/LinedList"/>
    <dgm:cxn modelId="{4B27D465-4A09-184E-8736-DA242DE5D9AB}" type="presParOf" srcId="{07B4EBF7-1E22-4946-8626-E14C10B1D7CB}" destId="{CE4236D2-CD6C-F242-9F4B-CC4EDDE44CB2}" srcOrd="1" destOrd="0" presId="urn:microsoft.com/office/officeart/2008/layout/LinedList"/>
    <dgm:cxn modelId="{B28FA6B3-D6C0-D64D-8CA9-AFB6565278D4}" type="presParOf" srcId="{20178016-4849-644E-9495-90082A4BFE55}" destId="{C13CA296-60DB-254E-BD35-33CD55A2F697}" srcOrd="2" destOrd="0" presId="urn:microsoft.com/office/officeart/2008/layout/LinedList"/>
    <dgm:cxn modelId="{BFBE0269-9F23-4248-8D2D-C4395DC6BCF7}" type="presParOf" srcId="{20178016-4849-644E-9495-90082A4BFE55}" destId="{25D0B6A7-406B-8942-A775-E9CC4BE8BA3F}" srcOrd="3" destOrd="0" presId="urn:microsoft.com/office/officeart/2008/layout/LinedList"/>
    <dgm:cxn modelId="{9070C899-F05E-C44A-B396-2C88CEDE876B}" type="presParOf" srcId="{25D0B6A7-406B-8942-A775-E9CC4BE8BA3F}" destId="{760A12FB-16A4-7142-92F2-C911BDAE8E2D}" srcOrd="0" destOrd="0" presId="urn:microsoft.com/office/officeart/2008/layout/LinedList"/>
    <dgm:cxn modelId="{36C082BD-FE24-B648-833B-DB59C4777B7A}" type="presParOf" srcId="{25D0B6A7-406B-8942-A775-E9CC4BE8BA3F}" destId="{13EC0AAE-BB84-FE48-AC19-371ADB2B400E}"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C8FF49-5121-AE44-B410-93149C7D6344}">
      <dsp:nvSpPr>
        <dsp:cNvPr id="0" name=""/>
        <dsp:cNvSpPr/>
      </dsp:nvSpPr>
      <dsp:spPr>
        <a:xfrm>
          <a:off x="0" y="0"/>
          <a:ext cx="5607050" cy="0"/>
        </a:xfrm>
        <a:prstGeom prst="line">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C6E01A30-D5AF-0449-B7C5-51ED86C03F64}">
      <dsp:nvSpPr>
        <dsp:cNvPr id="0" name=""/>
        <dsp:cNvSpPr/>
      </dsp:nvSpPr>
      <dsp:spPr>
        <a:xfrm>
          <a:off x="0" y="0"/>
          <a:ext cx="5607050" cy="2463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s-AR" sz="2800" kern="1200"/>
            <a:t>Despite extensive work in developed countries, little is known about mortality differences in small areas over the Southern Cone. </a:t>
          </a:r>
          <a:endParaRPr lang="en-US" sz="2800" kern="1200"/>
        </a:p>
      </dsp:txBody>
      <dsp:txXfrm>
        <a:off x="0" y="0"/>
        <a:ext cx="5607050" cy="2463799"/>
      </dsp:txXfrm>
    </dsp:sp>
    <dsp:sp modelId="{6D2FECD4-6921-BB4F-A715-62D1BA2F15C2}">
      <dsp:nvSpPr>
        <dsp:cNvPr id="0" name=""/>
        <dsp:cNvSpPr/>
      </dsp:nvSpPr>
      <dsp:spPr>
        <a:xfrm>
          <a:off x="0" y="2463799"/>
          <a:ext cx="5607050" cy="0"/>
        </a:xfrm>
        <a:prstGeom prst="line">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BE0DB5E-813A-754E-8ACD-882E7B55E350}">
      <dsp:nvSpPr>
        <dsp:cNvPr id="0" name=""/>
        <dsp:cNvSpPr/>
      </dsp:nvSpPr>
      <dsp:spPr>
        <a:xfrm>
          <a:off x="0" y="2463799"/>
          <a:ext cx="5607050" cy="2463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s-AR" sz="2800" kern="1200"/>
            <a:t>In particular, in Argentina, mortality estimates and the knowledge of their levels and trends are limited, as in most countries of the region, by the quality and availability of data. </a:t>
          </a:r>
          <a:endParaRPr lang="en-US" sz="2800" kern="1200"/>
        </a:p>
      </dsp:txBody>
      <dsp:txXfrm>
        <a:off x="0" y="2463799"/>
        <a:ext cx="5607050" cy="246379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C8FF49-5121-AE44-B410-93149C7D6344}">
      <dsp:nvSpPr>
        <dsp:cNvPr id="0" name=""/>
        <dsp:cNvSpPr/>
      </dsp:nvSpPr>
      <dsp:spPr>
        <a:xfrm>
          <a:off x="0" y="0"/>
          <a:ext cx="5607050" cy="0"/>
        </a:xfrm>
        <a:prstGeom prst="line">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C6E01A30-D5AF-0449-B7C5-51ED86C03F64}">
      <dsp:nvSpPr>
        <dsp:cNvPr id="0" name=""/>
        <dsp:cNvSpPr/>
      </dsp:nvSpPr>
      <dsp:spPr>
        <a:xfrm>
          <a:off x="0" y="0"/>
          <a:ext cx="5607050" cy="2463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s-AR" sz="2800" kern="1200" dirty="0"/>
            <a:t>Recent studies focused on Brazil (Lima, Queiroz, and Sawyer 2014; Lima and Queiroz 2014; Freire 2015; Queiroz et al. 2017) have applied different methodologies to estimate mortality in the sub-national horizon</a:t>
          </a:r>
          <a:endParaRPr lang="en-US" sz="2800" kern="1200" dirty="0"/>
        </a:p>
      </dsp:txBody>
      <dsp:txXfrm>
        <a:off x="0" y="0"/>
        <a:ext cx="5607050" cy="2463799"/>
      </dsp:txXfrm>
    </dsp:sp>
    <dsp:sp modelId="{6D2FECD4-6921-BB4F-A715-62D1BA2F15C2}">
      <dsp:nvSpPr>
        <dsp:cNvPr id="0" name=""/>
        <dsp:cNvSpPr/>
      </dsp:nvSpPr>
      <dsp:spPr>
        <a:xfrm>
          <a:off x="0" y="2463799"/>
          <a:ext cx="5607050" cy="0"/>
        </a:xfrm>
        <a:prstGeom prst="line">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EBE0DB5E-813A-754E-8ACD-882E7B55E350}">
      <dsp:nvSpPr>
        <dsp:cNvPr id="0" name=""/>
        <dsp:cNvSpPr/>
      </dsp:nvSpPr>
      <dsp:spPr>
        <a:xfrm>
          <a:off x="0" y="2463799"/>
          <a:ext cx="5607050" cy="2463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s-AR" sz="2800" kern="1200" dirty="0"/>
            <a:t>There are reasons to suspect that what is observed in Brazil can also occur in Argentina, despite the fact that both countries went through very different epidemiological transition processes </a:t>
          </a:r>
          <a:endParaRPr lang="en-US" sz="2800" kern="1200" dirty="0"/>
        </a:p>
      </dsp:txBody>
      <dsp:txXfrm>
        <a:off x="0" y="2463799"/>
        <a:ext cx="5607050" cy="24637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4A088C-C45E-AB4C-8A68-238937D3835C}">
      <dsp:nvSpPr>
        <dsp:cNvPr id="0" name=""/>
        <dsp:cNvSpPr/>
      </dsp:nvSpPr>
      <dsp:spPr>
        <a:xfrm>
          <a:off x="0" y="0"/>
          <a:ext cx="6151562"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3AE1297-D610-1D42-B2BF-485F25F63541}">
      <dsp:nvSpPr>
        <dsp:cNvPr id="0" name=""/>
        <dsp:cNvSpPr/>
      </dsp:nvSpPr>
      <dsp:spPr>
        <a:xfrm>
          <a:off x="0" y="0"/>
          <a:ext cx="6151562" cy="26384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s-AR" sz="3000" kern="1200" dirty="0"/>
            <a:t>Considering that there are no precedents in the subject for the Argentine case, we estimate levels and structure of mortality in minor administrative areas in Argentina, during the period 2009-2011. </a:t>
          </a:r>
          <a:endParaRPr lang="en-US" sz="3000" kern="1200" dirty="0"/>
        </a:p>
      </dsp:txBody>
      <dsp:txXfrm>
        <a:off x="0" y="0"/>
        <a:ext cx="6151562" cy="2638425"/>
      </dsp:txXfrm>
    </dsp:sp>
    <dsp:sp modelId="{DA5CBABA-2DFC-8D4D-AB3A-D70D2A838C9B}">
      <dsp:nvSpPr>
        <dsp:cNvPr id="0" name=""/>
        <dsp:cNvSpPr/>
      </dsp:nvSpPr>
      <dsp:spPr>
        <a:xfrm>
          <a:off x="0" y="2638425"/>
          <a:ext cx="6151562"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395BB02-9BDB-C145-99AE-43B13A45FF26}">
      <dsp:nvSpPr>
        <dsp:cNvPr id="0" name=""/>
        <dsp:cNvSpPr/>
      </dsp:nvSpPr>
      <dsp:spPr>
        <a:xfrm>
          <a:off x="0" y="2638425"/>
          <a:ext cx="6151562" cy="26384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s-AR" sz="3000" kern="1200" dirty="0"/>
            <a:t>To that end, we observed mortality changes in selected states: Catamarca, Neuquén, Córdoba, Salta, Interior Buenos Aires and the 24 counties in the Greater Buenos Aires. </a:t>
          </a:r>
          <a:endParaRPr lang="en-US" sz="3000" kern="1200" dirty="0"/>
        </a:p>
      </dsp:txBody>
      <dsp:txXfrm>
        <a:off x="0" y="2638425"/>
        <a:ext cx="6151562" cy="263842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8417FA-B606-4A43-A0B2-B12E2A478A27}">
      <dsp:nvSpPr>
        <dsp:cNvPr id="0" name=""/>
        <dsp:cNvSpPr/>
      </dsp:nvSpPr>
      <dsp:spPr>
        <a:xfrm>
          <a:off x="0" y="0"/>
          <a:ext cx="6151562" cy="0"/>
        </a:xfrm>
        <a:prstGeom prst="line">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B265D40F-D1FA-4E4F-9A75-090180E612C6}">
      <dsp:nvSpPr>
        <dsp:cNvPr id="0" name=""/>
        <dsp:cNvSpPr/>
      </dsp:nvSpPr>
      <dsp:spPr>
        <a:xfrm>
          <a:off x="0" y="0"/>
          <a:ext cx="6151562" cy="26384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s-AR" sz="3000" kern="1200" dirty="0"/>
            <a:t>Official data on deaths elaborated by the Health Secreatary (DEIS). </a:t>
          </a:r>
          <a:endParaRPr lang="en-US" sz="3000" kern="1200" dirty="0"/>
        </a:p>
      </dsp:txBody>
      <dsp:txXfrm>
        <a:off x="0" y="0"/>
        <a:ext cx="6151562" cy="2638425"/>
      </dsp:txXfrm>
    </dsp:sp>
    <dsp:sp modelId="{C13CA296-60DB-254E-BD35-33CD55A2F697}">
      <dsp:nvSpPr>
        <dsp:cNvPr id="0" name=""/>
        <dsp:cNvSpPr/>
      </dsp:nvSpPr>
      <dsp:spPr>
        <a:xfrm>
          <a:off x="0" y="2638425"/>
          <a:ext cx="6151562" cy="0"/>
        </a:xfrm>
        <a:prstGeom prst="line">
          <a:avLst/>
        </a:prstGeom>
        <a:gradFill rotWithShape="0">
          <a:gsLst>
            <a:gs pos="0">
              <a:schemeClr val="accent2">
                <a:hueOff val="-10351888"/>
                <a:satOff val="45859"/>
                <a:lumOff val="-16864"/>
                <a:alphaOff val="0"/>
                <a:tint val="97000"/>
                <a:satMod val="100000"/>
                <a:lumMod val="102000"/>
              </a:schemeClr>
            </a:gs>
            <a:gs pos="50000">
              <a:schemeClr val="accent2">
                <a:hueOff val="-10351888"/>
                <a:satOff val="45859"/>
                <a:lumOff val="-16864"/>
                <a:alphaOff val="0"/>
                <a:shade val="100000"/>
                <a:satMod val="103000"/>
                <a:lumMod val="100000"/>
              </a:schemeClr>
            </a:gs>
            <a:gs pos="100000">
              <a:schemeClr val="accent2">
                <a:hueOff val="-10351888"/>
                <a:satOff val="45859"/>
                <a:lumOff val="-16864"/>
                <a:alphaOff val="0"/>
                <a:shade val="93000"/>
                <a:satMod val="110000"/>
                <a:lumMod val="99000"/>
              </a:schemeClr>
            </a:gs>
          </a:gsLst>
          <a:lin ang="5400000" scaled="0"/>
        </a:gradFill>
        <a:ln w="6350" cap="flat" cmpd="sng" algn="ctr">
          <a:solidFill>
            <a:schemeClr val="accent2">
              <a:hueOff val="-10351888"/>
              <a:satOff val="45859"/>
              <a:lumOff val="-16864"/>
              <a:alphaOff val="0"/>
            </a:schemeClr>
          </a:solidFill>
          <a:prstDash val="solid"/>
        </a:ln>
        <a:effectLst/>
      </dsp:spPr>
      <dsp:style>
        <a:lnRef idx="1">
          <a:scrgbClr r="0" g="0" b="0"/>
        </a:lnRef>
        <a:fillRef idx="3">
          <a:scrgbClr r="0" g="0" b="0"/>
        </a:fillRef>
        <a:effectRef idx="2">
          <a:scrgbClr r="0" g="0" b="0"/>
        </a:effectRef>
        <a:fontRef idx="minor">
          <a:schemeClr val="lt1"/>
        </a:fontRef>
      </dsp:style>
    </dsp:sp>
    <dsp:sp modelId="{760A12FB-16A4-7142-92F2-C911BDAE8E2D}">
      <dsp:nvSpPr>
        <dsp:cNvPr id="0" name=""/>
        <dsp:cNvSpPr/>
      </dsp:nvSpPr>
      <dsp:spPr>
        <a:xfrm>
          <a:off x="0" y="2638425"/>
          <a:ext cx="6151562" cy="26384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4300" tIns="114300" rIns="114300" bIns="114300" numCol="1" spcCol="1270" anchor="t" anchorCtr="0">
          <a:noAutofit/>
        </a:bodyPr>
        <a:lstStyle/>
        <a:p>
          <a:pPr marL="0" lvl="0" indent="0" algn="l" defTabSz="1333500">
            <a:lnSpc>
              <a:spcPct val="90000"/>
            </a:lnSpc>
            <a:spcBef>
              <a:spcPct val="0"/>
            </a:spcBef>
            <a:spcAft>
              <a:spcPct val="35000"/>
            </a:spcAft>
            <a:buNone/>
          </a:pPr>
          <a:r>
            <a:rPr lang="es-AR" sz="3000" kern="1200"/>
            <a:t>Empirical Bayesian method, in order to improve the statistical efficiency of mortality rate estimators, decreasing small area variance (Efron and Morris 1972; Marshall 1991; Longford 1999; Assunção et al. 2005). </a:t>
          </a:r>
          <a:endParaRPr lang="en-US" sz="3000" kern="1200"/>
        </a:p>
      </dsp:txBody>
      <dsp:txXfrm>
        <a:off x="0" y="2638425"/>
        <a:ext cx="6151562" cy="263842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svg>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7" name="Date Placeholder 6"/>
          <p:cNvSpPr>
            <a:spLocks noGrp="1"/>
          </p:cNvSpPr>
          <p:nvPr>
            <p:ph type="dt" sz="half" idx="10"/>
          </p:nvPr>
        </p:nvSpPr>
        <p:spPr/>
        <p:txBody>
          <a:bodyPr/>
          <a:lstStyle/>
          <a:p>
            <a:fld id="{DA99B2A3-4DE3-3F40-9432-B8094831A966}" type="datetimeFigureOut">
              <a:rPr lang="pt-PT" smtClean="0"/>
              <a:t>24/09/18</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119632074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DA99B2A3-4DE3-3F40-9432-B8094831A966}" type="datetimeFigureOut">
              <a:rPr lang="pt-PT" smtClean="0"/>
              <a:t>24/09/18</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305159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s-ES"/>
              <a:t>Editar los estilos de texto del patrón
Segundo nivel
Tercer nivel
Cuarto nivel
Quinto nivel</a:t>
            </a:r>
            <a:endParaRPr lang="en-US" dirty="0"/>
          </a:p>
        </p:txBody>
      </p:sp>
      <p:sp>
        <p:nvSpPr>
          <p:cNvPr id="4" name="Date Placeholder 3"/>
          <p:cNvSpPr>
            <a:spLocks noGrp="1"/>
          </p:cNvSpPr>
          <p:nvPr>
            <p:ph type="dt" sz="half" idx="10"/>
          </p:nvPr>
        </p:nvSpPr>
        <p:spPr/>
        <p:txBody>
          <a:bodyPr/>
          <a:lstStyle/>
          <a:p>
            <a:fld id="{DA99B2A3-4DE3-3F40-9432-B8094831A966}" type="datetimeFigureOut">
              <a:rPr lang="pt-PT" smtClean="0"/>
              <a:t>24/09/18</a:t>
            </a:fld>
            <a:endParaRPr lang="pt-PT"/>
          </a:p>
        </p:txBody>
      </p:sp>
      <p:sp>
        <p:nvSpPr>
          <p:cNvPr id="5" name="Footer Placeholder 4"/>
          <p:cNvSpPr>
            <a:spLocks noGrp="1"/>
          </p:cNvSpPr>
          <p:nvPr>
            <p:ph type="ftr" sz="quarter" idx="11"/>
          </p:nvPr>
        </p:nvSpPr>
        <p:spPr/>
        <p:txBody>
          <a:bodyPr/>
          <a:lstStyle/>
          <a:p>
            <a:endParaRPr lang="pt-PT"/>
          </a:p>
        </p:txBody>
      </p:sp>
      <p:sp>
        <p:nvSpPr>
          <p:cNvPr id="6" name="Slide Number Placeholder 5"/>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2558385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
Segundo nivel
Tercer nivel
Cuarto nivel
Quinto nivel</a:t>
            </a:r>
            <a:endParaRPr lang="en-US" dirty="0"/>
          </a:p>
        </p:txBody>
      </p:sp>
      <p:sp>
        <p:nvSpPr>
          <p:cNvPr id="7" name="Date Placeholder 6"/>
          <p:cNvSpPr>
            <a:spLocks noGrp="1"/>
          </p:cNvSpPr>
          <p:nvPr>
            <p:ph type="dt" sz="half" idx="10"/>
          </p:nvPr>
        </p:nvSpPr>
        <p:spPr/>
        <p:txBody>
          <a:bodyPr/>
          <a:lstStyle/>
          <a:p>
            <a:fld id="{DA99B2A3-4DE3-3F40-9432-B8094831A966}" type="datetimeFigureOut">
              <a:rPr lang="pt-PT" smtClean="0"/>
              <a:t>24/09/18</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18437536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
Segundo nivel
Tercer nivel
Cuarto nivel
Quinto nivel</a:t>
            </a:r>
            <a:endParaRPr lang="en-US" dirty="0"/>
          </a:p>
        </p:txBody>
      </p:sp>
      <p:sp>
        <p:nvSpPr>
          <p:cNvPr id="7" name="Date Placeholder 6"/>
          <p:cNvSpPr>
            <a:spLocks noGrp="1"/>
          </p:cNvSpPr>
          <p:nvPr>
            <p:ph type="dt" sz="half" idx="10"/>
          </p:nvPr>
        </p:nvSpPr>
        <p:spPr/>
        <p:txBody>
          <a:bodyPr/>
          <a:lstStyle/>
          <a:p>
            <a:fld id="{DA99B2A3-4DE3-3F40-9432-B8094831A966}" type="datetimeFigureOut">
              <a:rPr lang="pt-PT" smtClean="0"/>
              <a:t>24/09/18</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268811106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s-ES"/>
              <a:t>Editar los estilos de texto del patrón
Segundo nivel
Tercer nivel
Cuarto nivel
Quinto nivel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s-ES"/>
              <a:t>Editar los estilos de texto del patrón
Segundo nivel
Tercer nivel
Cuarto nivel
Quinto nivel</a:t>
            </a:r>
            <a:endParaRPr lang="en-US" dirty="0"/>
          </a:p>
        </p:txBody>
      </p:sp>
      <p:sp>
        <p:nvSpPr>
          <p:cNvPr id="8" name="Date Placeholder 7"/>
          <p:cNvSpPr>
            <a:spLocks noGrp="1"/>
          </p:cNvSpPr>
          <p:nvPr>
            <p:ph type="dt" sz="half" idx="10"/>
          </p:nvPr>
        </p:nvSpPr>
        <p:spPr/>
        <p:txBody>
          <a:bodyPr/>
          <a:lstStyle/>
          <a:p>
            <a:fld id="{DA99B2A3-4DE3-3F40-9432-B8094831A966}" type="datetimeFigureOut">
              <a:rPr lang="pt-PT" smtClean="0"/>
              <a:t>24/09/18</a:t>
            </a:fld>
            <a:endParaRPr lang="pt-PT"/>
          </a:p>
        </p:txBody>
      </p:sp>
      <p:sp>
        <p:nvSpPr>
          <p:cNvPr id="9" name="Footer Placeholder 8"/>
          <p:cNvSpPr>
            <a:spLocks noGrp="1"/>
          </p:cNvSpPr>
          <p:nvPr>
            <p:ph type="ftr" sz="quarter" idx="11"/>
          </p:nvPr>
        </p:nvSpPr>
        <p:spPr/>
        <p:txBody>
          <a:bodyPr/>
          <a:lstStyle/>
          <a:p>
            <a:endParaRPr lang="pt-PT"/>
          </a:p>
        </p:txBody>
      </p:sp>
      <p:sp>
        <p:nvSpPr>
          <p:cNvPr id="10" name="Slide Number Placeholder 9"/>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2270321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dirty="0"/>
          </a:p>
        </p:txBody>
      </p:sp>
      <p:sp>
        <p:nvSpPr>
          <p:cNvPr id="4" name="Content Placeholder 3"/>
          <p:cNvSpPr>
            <a:spLocks noGrp="1"/>
          </p:cNvSpPr>
          <p:nvPr>
            <p:ph sz="half" idx="2"/>
          </p:nvPr>
        </p:nvSpPr>
        <p:spPr>
          <a:xfrm>
            <a:off x="1583436" y="3143250"/>
            <a:ext cx="4270248" cy="2596776"/>
          </a:xfrm>
        </p:spPr>
        <p:txBody>
          <a:bodyPr/>
          <a:lstStyle/>
          <a:p>
            <a:pPr lvl="0"/>
            <a:r>
              <a:rPr lang="es-ES"/>
              <a:t>Editar los estilos de texto del patrón
Segundo nivel
Tercer nivel
Cuarto nivel
Quinto nivel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s-ES"/>
              <a:t>Editar los estilos de texto del patrón
Segundo nivel
Tercer nivel
Cuarto nivel
Quinto nivel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
Segundo nivel
Tercer nivel
Cuarto nivel
Quinto nivel</a:t>
            </a:r>
            <a:endParaRPr lang="en-US" dirty="0"/>
          </a:p>
        </p:txBody>
      </p:sp>
      <p:sp>
        <p:nvSpPr>
          <p:cNvPr id="7" name="Date Placeholder 6"/>
          <p:cNvSpPr>
            <a:spLocks noGrp="1"/>
          </p:cNvSpPr>
          <p:nvPr>
            <p:ph type="dt" sz="half" idx="10"/>
          </p:nvPr>
        </p:nvSpPr>
        <p:spPr/>
        <p:txBody>
          <a:bodyPr/>
          <a:lstStyle/>
          <a:p>
            <a:fld id="{DA99B2A3-4DE3-3F40-9432-B8094831A966}" type="datetimeFigureOut">
              <a:rPr lang="pt-PT" smtClean="0"/>
              <a:t>24/09/18</a:t>
            </a:fld>
            <a:endParaRPr lang="pt-PT"/>
          </a:p>
        </p:txBody>
      </p:sp>
      <p:sp>
        <p:nvSpPr>
          <p:cNvPr id="8" name="Footer Placeholder 7"/>
          <p:cNvSpPr>
            <a:spLocks noGrp="1"/>
          </p:cNvSpPr>
          <p:nvPr>
            <p:ph type="ftr" sz="quarter" idx="11"/>
          </p:nvPr>
        </p:nvSpPr>
        <p:spPr/>
        <p:txBody>
          <a:bodyPr/>
          <a:lstStyle/>
          <a:p>
            <a:endParaRPr lang="pt-PT"/>
          </a:p>
        </p:txBody>
      </p:sp>
      <p:sp>
        <p:nvSpPr>
          <p:cNvPr id="9" name="Slide Number Placeholder 8"/>
          <p:cNvSpPr>
            <a:spLocks noGrp="1"/>
          </p:cNvSpPr>
          <p:nvPr>
            <p:ph type="sldNum" sz="quarter" idx="12"/>
          </p:nvPr>
        </p:nvSpPr>
        <p:spPr/>
        <p:txBody>
          <a:bodyPr/>
          <a:lstStyle/>
          <a:p>
            <a:fld id="{11722E68-EEEA-9445-ABAB-7C53F849AE96}" type="slidenum">
              <a:rPr lang="pt-PT" smtClean="0"/>
              <a:t>‹Nº›</a:t>
            </a:fld>
            <a:endParaRPr lang="pt-PT"/>
          </a:p>
        </p:txBody>
      </p:sp>
      <p:sp>
        <p:nvSpPr>
          <p:cNvPr id="10" name="Title 9"/>
          <p:cNvSpPr>
            <a:spLocks noGrp="1"/>
          </p:cNvSpPr>
          <p:nvPr>
            <p:ph type="title"/>
          </p:nvPr>
        </p:nvSpPr>
        <p:spPr/>
        <p:txBody>
          <a:bodyPr/>
          <a:lstStyle/>
          <a:p>
            <a:r>
              <a:rPr lang="es-ES"/>
              <a:t>Haga clic para modificar el estilo de título del patrón</a:t>
            </a:r>
            <a:endParaRPr lang="en-US" dirty="0"/>
          </a:p>
        </p:txBody>
      </p:sp>
    </p:spTree>
    <p:extLst>
      <p:ext uri="{BB962C8B-B14F-4D97-AF65-F5344CB8AC3E}">
        <p14:creationId xmlns:p14="http://schemas.microsoft.com/office/powerpoint/2010/main" val="244746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DA99B2A3-4DE3-3F40-9432-B8094831A966}" type="datetimeFigureOut">
              <a:rPr lang="pt-PT" smtClean="0"/>
              <a:t>24/09/18</a:t>
            </a:fld>
            <a:endParaRPr lang="pt-PT"/>
          </a:p>
        </p:txBody>
      </p:sp>
      <p:sp>
        <p:nvSpPr>
          <p:cNvPr id="4" name="Footer Placeholder 3"/>
          <p:cNvSpPr>
            <a:spLocks noGrp="1"/>
          </p:cNvSpPr>
          <p:nvPr>
            <p:ph type="ftr" sz="quarter" idx="11"/>
          </p:nvPr>
        </p:nvSpPr>
        <p:spPr/>
        <p:txBody>
          <a:bodyPr/>
          <a:lstStyle/>
          <a:p>
            <a:endParaRPr lang="pt-PT"/>
          </a:p>
        </p:txBody>
      </p:sp>
      <p:sp>
        <p:nvSpPr>
          <p:cNvPr id="5" name="Slide Number Placeholder 4"/>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1323915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A99B2A3-4DE3-3F40-9432-B8094831A966}" type="datetimeFigureOut">
              <a:rPr lang="pt-PT" smtClean="0"/>
              <a:t>24/09/18</a:t>
            </a:fld>
            <a:endParaRPr lang="pt-PT"/>
          </a:p>
        </p:txBody>
      </p:sp>
      <p:sp>
        <p:nvSpPr>
          <p:cNvPr id="3" name="Footer Placeholder 2"/>
          <p:cNvSpPr>
            <a:spLocks noGrp="1"/>
          </p:cNvSpPr>
          <p:nvPr>
            <p:ph type="ftr" sz="quarter" idx="11"/>
          </p:nvPr>
        </p:nvSpPr>
        <p:spPr/>
        <p:txBody>
          <a:bodyPr/>
          <a:lstStyle/>
          <a:p>
            <a:endParaRPr lang="pt-PT"/>
          </a:p>
        </p:txBody>
      </p:sp>
      <p:sp>
        <p:nvSpPr>
          <p:cNvPr id="4" name="Slide Number Placeholder 3"/>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32262158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s-ES"/>
              <a:t>Editar los estilos de texto del patrón
Segundo nivel
Tercer nivel
Cuarto nivel
Quinto nivel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
Segundo nivel
Tercer nivel
Cuarto nivel
Quinto nivel</a:t>
            </a:r>
            <a:endParaRPr lang="en-US" dirty="0"/>
          </a:p>
        </p:txBody>
      </p:sp>
      <p:sp>
        <p:nvSpPr>
          <p:cNvPr id="9" name="Date Placeholder 8"/>
          <p:cNvSpPr>
            <a:spLocks noGrp="1"/>
          </p:cNvSpPr>
          <p:nvPr>
            <p:ph type="dt" sz="half" idx="10"/>
          </p:nvPr>
        </p:nvSpPr>
        <p:spPr/>
        <p:txBody>
          <a:bodyPr/>
          <a:lstStyle/>
          <a:p>
            <a:fld id="{DA99B2A3-4DE3-3F40-9432-B8094831A966}" type="datetimeFigureOut">
              <a:rPr lang="pt-PT" smtClean="0"/>
              <a:t>24/09/18</a:t>
            </a:fld>
            <a:endParaRPr lang="pt-PT"/>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pt-PT"/>
          </a:p>
        </p:txBody>
      </p:sp>
      <p:sp>
        <p:nvSpPr>
          <p:cNvPr id="11" name="Slide Number Placeholder 10"/>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2964983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
Segundo nivel
Tercer nivel
Cuarto nivel
Quinto nivel</a:t>
            </a:r>
            <a:endParaRPr lang="en-US" dirty="0"/>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DA99B2A3-4DE3-3F40-9432-B8094831A966}" type="datetimeFigureOut">
              <a:rPr lang="pt-PT" smtClean="0"/>
              <a:t>24/09/18</a:t>
            </a:fld>
            <a:endParaRPr lang="pt-PT"/>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pt-PT"/>
          </a:p>
        </p:txBody>
      </p:sp>
      <p:sp>
        <p:nvSpPr>
          <p:cNvPr id="10" name="Slide Number Placeholder 9"/>
          <p:cNvSpPr>
            <a:spLocks noGrp="1"/>
          </p:cNvSpPr>
          <p:nvPr>
            <p:ph type="sldNum" sz="quarter" idx="12"/>
          </p:nvPr>
        </p:nvSpPr>
        <p:spPr/>
        <p:txBody>
          <a:bodyPr/>
          <a:lstStyle/>
          <a:p>
            <a:fld id="{11722E68-EEEA-9445-ABAB-7C53F849AE96}" type="slidenum">
              <a:rPr lang="pt-PT" smtClean="0"/>
              <a:t>‹Nº›</a:t>
            </a:fld>
            <a:endParaRPr lang="pt-PT"/>
          </a:p>
        </p:txBody>
      </p:sp>
    </p:spTree>
    <p:extLst>
      <p:ext uri="{BB962C8B-B14F-4D97-AF65-F5344CB8AC3E}">
        <p14:creationId xmlns:p14="http://schemas.microsoft.com/office/powerpoint/2010/main" val="24439327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DA99B2A3-4DE3-3F40-9432-B8094831A966}" type="datetimeFigureOut">
              <a:rPr lang="pt-PT" smtClean="0"/>
              <a:t>24/09/18</a:t>
            </a:fld>
            <a:endParaRPr lang="pt-PT"/>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pt-PT"/>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11722E68-EEEA-9445-ABAB-7C53F849AE96}" type="slidenum">
              <a:rPr lang="pt-PT" smtClean="0"/>
              <a:t>‹Nº›</a:t>
            </a:fld>
            <a:endParaRPr lang="pt-PT"/>
          </a:p>
        </p:txBody>
      </p:sp>
    </p:spTree>
    <p:extLst>
      <p:ext uri="{BB962C8B-B14F-4D97-AF65-F5344CB8AC3E}">
        <p14:creationId xmlns:p14="http://schemas.microsoft.com/office/powerpoint/2010/main" val="28943241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6D8C16F-0589-9847-A9F3-735BAB3287EB}"/>
              </a:ext>
            </a:extLst>
          </p:cNvPr>
          <p:cNvSpPr>
            <a:spLocks noGrp="1"/>
          </p:cNvSpPr>
          <p:nvPr>
            <p:ph type="ctrTitle"/>
          </p:nvPr>
        </p:nvSpPr>
        <p:spPr>
          <a:xfrm>
            <a:off x="1007165" y="1503813"/>
            <a:ext cx="6281530" cy="3416320"/>
          </a:xfrm>
          <a:noFill/>
          <a:ln>
            <a:solidFill>
              <a:schemeClr val="tx1"/>
            </a:solidFill>
          </a:ln>
        </p:spPr>
        <p:txBody>
          <a:bodyPr wrap="square" anchor="ctr">
            <a:spAutoFit/>
          </a:bodyPr>
          <a:lstStyle/>
          <a:p>
            <a:r>
              <a:rPr lang="es-AR" sz="4400" dirty="0">
                <a:solidFill>
                  <a:schemeClr val="tx1"/>
                </a:solidFill>
              </a:rPr>
              <a:t>Mortality Estimates for Small Areas in Argentina </a:t>
            </a:r>
            <a:br>
              <a:rPr lang="es-AR" sz="4400" dirty="0">
                <a:solidFill>
                  <a:schemeClr val="tx1"/>
                </a:solidFill>
              </a:rPr>
            </a:br>
            <a:r>
              <a:rPr lang="es-AR" sz="4400" dirty="0">
                <a:solidFill>
                  <a:schemeClr val="tx1"/>
                </a:solidFill>
              </a:rPr>
              <a:t>(2009-2011) </a:t>
            </a:r>
            <a:endParaRPr lang="pt-PT" sz="4400" dirty="0">
              <a:solidFill>
                <a:schemeClr val="tx1"/>
              </a:solidFill>
            </a:endParaRPr>
          </a:p>
        </p:txBody>
      </p:sp>
      <p:sp>
        <p:nvSpPr>
          <p:cNvPr id="10" name="Rectangle 7">
            <a:extLst>
              <a:ext uri="{FF2B5EF4-FFF2-40B4-BE49-F238E27FC236}">
                <a16:creationId xmlns:a16="http://schemas.microsoft.com/office/drawing/2014/main" id="{157A82F3-F6C4-4325-8C9C-7DF1AD06B2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2" y="0"/>
            <a:ext cx="4062128" cy="6858000"/>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ítulo 2">
            <a:extLst>
              <a:ext uri="{FF2B5EF4-FFF2-40B4-BE49-F238E27FC236}">
                <a16:creationId xmlns:a16="http://schemas.microsoft.com/office/drawing/2014/main" id="{8B973BAA-160A-B941-854E-B9DA5F3711F6}"/>
              </a:ext>
            </a:extLst>
          </p:cNvPr>
          <p:cNvSpPr>
            <a:spLocks noGrp="1"/>
          </p:cNvSpPr>
          <p:nvPr>
            <p:ph type="subTitle" idx="1"/>
          </p:nvPr>
        </p:nvSpPr>
        <p:spPr>
          <a:xfrm>
            <a:off x="8533732" y="1914186"/>
            <a:ext cx="3254408" cy="2511468"/>
          </a:xfrm>
        </p:spPr>
        <p:txBody>
          <a:bodyPr anchor="ctr">
            <a:normAutofit fontScale="70000" lnSpcReduction="20000"/>
          </a:bodyPr>
          <a:lstStyle/>
          <a:p>
            <a:r>
              <a:rPr lang="es-AR" sz="2800" dirty="0">
                <a:solidFill>
                  <a:schemeClr val="tx2">
                    <a:lumMod val="90000"/>
                  </a:schemeClr>
                </a:solidFill>
              </a:rPr>
              <a:t>Nicolás Sacco </a:t>
            </a:r>
          </a:p>
          <a:p>
            <a:r>
              <a:rPr lang="es-AR" sz="2800" i="1" dirty="0">
                <a:solidFill>
                  <a:schemeClr val="tx2">
                    <a:lumMod val="90000"/>
                  </a:schemeClr>
                </a:solidFill>
              </a:rPr>
              <a:t>PRI-Penn State/ Cedeplar</a:t>
            </a:r>
          </a:p>
          <a:p>
            <a:r>
              <a:rPr lang="es-AR" sz="2800" dirty="0">
                <a:solidFill>
                  <a:schemeClr val="tx2">
                    <a:lumMod val="90000"/>
                  </a:schemeClr>
                </a:solidFill>
              </a:rPr>
              <a:t>Iván Williams </a:t>
            </a:r>
          </a:p>
          <a:p>
            <a:r>
              <a:rPr lang="es-AR" sz="2800" i="1" dirty="0">
                <a:solidFill>
                  <a:schemeClr val="tx2">
                    <a:lumMod val="90000"/>
                  </a:schemeClr>
                </a:solidFill>
              </a:rPr>
              <a:t>Universidad Nacional de Luján </a:t>
            </a:r>
          </a:p>
          <a:p>
            <a:r>
              <a:rPr lang="es-AR" sz="2800" dirty="0">
                <a:solidFill>
                  <a:schemeClr val="tx2">
                    <a:lumMod val="90000"/>
                  </a:schemeClr>
                </a:solidFill>
              </a:rPr>
              <a:t>Bernardo L. Queiroz</a:t>
            </a:r>
          </a:p>
          <a:p>
            <a:r>
              <a:rPr lang="es-AR" sz="2800" i="1" dirty="0">
                <a:solidFill>
                  <a:schemeClr val="tx2">
                    <a:lumMod val="90000"/>
                  </a:schemeClr>
                </a:solidFill>
              </a:rPr>
              <a:t>Cedeplar</a:t>
            </a:r>
            <a:endParaRPr lang="pt-PT" sz="2400" i="1" dirty="0">
              <a:solidFill>
                <a:schemeClr val="tx2">
                  <a:lumMod val="90000"/>
                </a:schemeClr>
              </a:solidFill>
            </a:endParaRPr>
          </a:p>
        </p:txBody>
      </p:sp>
    </p:spTree>
    <p:extLst>
      <p:ext uri="{BB962C8B-B14F-4D97-AF65-F5344CB8AC3E}">
        <p14:creationId xmlns:p14="http://schemas.microsoft.com/office/powerpoint/2010/main" val="34792345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6239069-0833-3641-8BEF-C4698902C181}"/>
              </a:ext>
            </a:extLst>
          </p:cNvPr>
          <p:cNvPicPr>
            <a:picLocks noChangeAspect="1"/>
          </p:cNvPicPr>
          <p:nvPr/>
        </p:nvPicPr>
        <p:blipFill>
          <a:blip r:embed="rId2"/>
          <a:stretch>
            <a:fillRect/>
          </a:stretch>
        </p:blipFill>
        <p:spPr>
          <a:xfrm>
            <a:off x="1901218" y="0"/>
            <a:ext cx="8389563" cy="6858000"/>
          </a:xfrm>
          <a:prstGeom prst="rect">
            <a:avLst/>
          </a:prstGeom>
        </p:spPr>
      </p:pic>
    </p:spTree>
    <p:extLst>
      <p:ext uri="{BB962C8B-B14F-4D97-AF65-F5344CB8AC3E}">
        <p14:creationId xmlns:p14="http://schemas.microsoft.com/office/powerpoint/2010/main" val="3679379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23D9D338-119F-9D49-A4C0-7FC467F3BC29}"/>
              </a:ext>
            </a:extLst>
          </p:cNvPr>
          <p:cNvPicPr>
            <a:picLocks noChangeAspect="1"/>
          </p:cNvPicPr>
          <p:nvPr/>
        </p:nvPicPr>
        <p:blipFill>
          <a:blip r:embed="rId2"/>
          <a:stretch>
            <a:fillRect/>
          </a:stretch>
        </p:blipFill>
        <p:spPr>
          <a:xfrm>
            <a:off x="1901218" y="0"/>
            <a:ext cx="8389563" cy="6858000"/>
          </a:xfrm>
          <a:prstGeom prst="rect">
            <a:avLst/>
          </a:prstGeom>
        </p:spPr>
      </p:pic>
    </p:spTree>
    <p:extLst>
      <p:ext uri="{BB962C8B-B14F-4D97-AF65-F5344CB8AC3E}">
        <p14:creationId xmlns:p14="http://schemas.microsoft.com/office/powerpoint/2010/main" val="32026106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CA8061-927F-DF4B-97A6-4E63CB444DAB}"/>
              </a:ext>
            </a:extLst>
          </p:cNvPr>
          <p:cNvSpPr>
            <a:spLocks noGrp="1"/>
          </p:cNvSpPr>
          <p:nvPr>
            <p:ph type="title"/>
          </p:nvPr>
        </p:nvSpPr>
        <p:spPr/>
        <p:txBody>
          <a:bodyPr/>
          <a:lstStyle/>
          <a:p>
            <a:endParaRPr lang="pt-PT"/>
          </a:p>
        </p:txBody>
      </p:sp>
      <p:sp>
        <p:nvSpPr>
          <p:cNvPr id="3" name="Marcador de contenido 2">
            <a:extLst>
              <a:ext uri="{FF2B5EF4-FFF2-40B4-BE49-F238E27FC236}">
                <a16:creationId xmlns:a16="http://schemas.microsoft.com/office/drawing/2014/main" id="{5D870C90-AF53-794D-8DD7-09B78594826F}"/>
              </a:ext>
            </a:extLst>
          </p:cNvPr>
          <p:cNvSpPr>
            <a:spLocks noGrp="1"/>
          </p:cNvSpPr>
          <p:nvPr>
            <p:ph idx="1"/>
          </p:nvPr>
        </p:nvSpPr>
        <p:spPr/>
        <p:txBody>
          <a:bodyPr/>
          <a:lstStyle/>
          <a:p>
            <a:endParaRPr lang="pt-PT"/>
          </a:p>
        </p:txBody>
      </p:sp>
      <p:pic>
        <p:nvPicPr>
          <p:cNvPr id="5" name="Imagen 4">
            <a:extLst>
              <a:ext uri="{FF2B5EF4-FFF2-40B4-BE49-F238E27FC236}">
                <a16:creationId xmlns:a16="http://schemas.microsoft.com/office/drawing/2014/main" id="{50D20516-4BD1-DF4B-9972-C8F205E98959}"/>
              </a:ext>
            </a:extLst>
          </p:cNvPr>
          <p:cNvPicPr>
            <a:picLocks noChangeAspect="1"/>
          </p:cNvPicPr>
          <p:nvPr/>
        </p:nvPicPr>
        <p:blipFill>
          <a:blip r:embed="rId2"/>
          <a:stretch>
            <a:fillRect/>
          </a:stretch>
        </p:blipFill>
        <p:spPr>
          <a:xfrm>
            <a:off x="1901218" y="0"/>
            <a:ext cx="8389563" cy="6858000"/>
          </a:xfrm>
          <a:prstGeom prst="rect">
            <a:avLst/>
          </a:prstGeom>
        </p:spPr>
      </p:pic>
    </p:spTree>
    <p:extLst>
      <p:ext uri="{BB962C8B-B14F-4D97-AF65-F5344CB8AC3E}">
        <p14:creationId xmlns:p14="http://schemas.microsoft.com/office/powerpoint/2010/main" val="4150359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CFE3FDA3-6274-7446-B9CE-1C2210EBB7DF}"/>
              </a:ext>
            </a:extLst>
          </p:cNvPr>
          <p:cNvPicPr>
            <a:picLocks noChangeAspect="1"/>
          </p:cNvPicPr>
          <p:nvPr/>
        </p:nvPicPr>
        <p:blipFill>
          <a:blip r:embed="rId2"/>
          <a:stretch>
            <a:fillRect/>
          </a:stretch>
        </p:blipFill>
        <p:spPr>
          <a:xfrm>
            <a:off x="1901219" y="0"/>
            <a:ext cx="8376638" cy="6847435"/>
          </a:xfrm>
          <a:prstGeom prst="rect">
            <a:avLst/>
          </a:prstGeom>
        </p:spPr>
      </p:pic>
    </p:spTree>
    <p:extLst>
      <p:ext uri="{BB962C8B-B14F-4D97-AF65-F5344CB8AC3E}">
        <p14:creationId xmlns:p14="http://schemas.microsoft.com/office/powerpoint/2010/main" val="8650093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1FDABD66-298F-E24E-82AF-47D8685FE39B}"/>
              </a:ext>
            </a:extLst>
          </p:cNvPr>
          <p:cNvPicPr>
            <a:picLocks noChangeAspect="1"/>
          </p:cNvPicPr>
          <p:nvPr/>
        </p:nvPicPr>
        <p:blipFill>
          <a:blip r:embed="rId2"/>
          <a:stretch>
            <a:fillRect/>
          </a:stretch>
        </p:blipFill>
        <p:spPr>
          <a:xfrm>
            <a:off x="1901218" y="0"/>
            <a:ext cx="8389563" cy="6858000"/>
          </a:xfrm>
          <a:prstGeom prst="rect">
            <a:avLst/>
          </a:prstGeom>
        </p:spPr>
      </p:pic>
    </p:spTree>
    <p:extLst>
      <p:ext uri="{BB962C8B-B14F-4D97-AF65-F5344CB8AC3E}">
        <p14:creationId xmlns:p14="http://schemas.microsoft.com/office/powerpoint/2010/main" val="2895789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A752CC12-CDB8-4E4F-A13D-1A53FC7481A7}"/>
              </a:ext>
            </a:extLst>
          </p:cNvPr>
          <p:cNvPicPr>
            <a:picLocks noChangeAspect="1"/>
          </p:cNvPicPr>
          <p:nvPr/>
        </p:nvPicPr>
        <p:blipFill>
          <a:blip r:embed="rId2"/>
          <a:stretch>
            <a:fillRect/>
          </a:stretch>
        </p:blipFill>
        <p:spPr>
          <a:xfrm>
            <a:off x="1463040" y="600"/>
            <a:ext cx="8388829" cy="6857400"/>
          </a:xfrm>
          <a:prstGeom prst="rect">
            <a:avLst/>
          </a:prstGeom>
        </p:spPr>
      </p:pic>
      <p:sp>
        <p:nvSpPr>
          <p:cNvPr id="5" name="CuadroTexto 4">
            <a:extLst>
              <a:ext uri="{FF2B5EF4-FFF2-40B4-BE49-F238E27FC236}">
                <a16:creationId xmlns:a16="http://schemas.microsoft.com/office/drawing/2014/main" id="{3BF1201D-C8C7-A64F-B7C2-0490F9A01DBD}"/>
              </a:ext>
            </a:extLst>
          </p:cNvPr>
          <p:cNvSpPr txBox="1"/>
          <p:nvPr/>
        </p:nvSpPr>
        <p:spPr>
          <a:xfrm>
            <a:off x="3511296" y="5376672"/>
            <a:ext cx="3042821" cy="369332"/>
          </a:xfrm>
          <a:prstGeom prst="rect">
            <a:avLst/>
          </a:prstGeom>
          <a:noFill/>
        </p:spPr>
        <p:txBody>
          <a:bodyPr wrap="none" rtlCol="0">
            <a:spAutoFit/>
          </a:bodyPr>
          <a:lstStyle/>
          <a:p>
            <a:r>
              <a:rPr lang="pt-PT" dirty="0"/>
              <a:t>Mayor </a:t>
            </a:r>
            <a:r>
              <a:rPr lang="es-ES_tradnl" dirty="0"/>
              <a:t>dispersión</a:t>
            </a:r>
            <a:r>
              <a:rPr lang="pt-PT" dirty="0"/>
              <a:t> a </a:t>
            </a:r>
            <a:r>
              <a:rPr lang="pt-PT"/>
              <a:t>menor EV</a:t>
            </a:r>
            <a:endParaRPr lang="pt-PT" dirty="0"/>
          </a:p>
        </p:txBody>
      </p:sp>
    </p:spTree>
    <p:extLst>
      <p:ext uri="{BB962C8B-B14F-4D97-AF65-F5344CB8AC3E}">
        <p14:creationId xmlns:p14="http://schemas.microsoft.com/office/powerpoint/2010/main" val="1572846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E08539D-11C3-E948-BECB-A74D727E335A}"/>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pt-PT">
                <a:solidFill>
                  <a:schemeClr val="bg1"/>
                </a:solidFill>
              </a:rPr>
              <a:t>Background</a:t>
            </a:r>
          </a:p>
        </p:txBody>
      </p:sp>
      <p:graphicFrame>
        <p:nvGraphicFramePr>
          <p:cNvPr id="5" name="Marcador de contenido 2">
            <a:extLst>
              <a:ext uri="{FF2B5EF4-FFF2-40B4-BE49-F238E27FC236}">
                <a16:creationId xmlns:a16="http://schemas.microsoft.com/office/drawing/2014/main" id="{D675030D-C4A1-41CD-9F4B-34A0C0689AD2}"/>
              </a:ext>
            </a:extLst>
          </p:cNvPr>
          <p:cNvGraphicFramePr>
            <a:graphicFrameLocks noGrp="1"/>
          </p:cNvGraphicFramePr>
          <p:nvPr>
            <p:ph idx="1"/>
            <p:extLst>
              <p:ext uri="{D42A27DB-BD31-4B8C-83A1-F6EECF244321}">
                <p14:modId xmlns:p14="http://schemas.microsoft.com/office/powerpoint/2010/main" val="4157816513"/>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64768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E08539D-11C3-E948-BECB-A74D727E335A}"/>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pt-PT">
                <a:solidFill>
                  <a:schemeClr val="bg1"/>
                </a:solidFill>
              </a:rPr>
              <a:t>Background</a:t>
            </a:r>
          </a:p>
        </p:txBody>
      </p:sp>
      <p:graphicFrame>
        <p:nvGraphicFramePr>
          <p:cNvPr id="5" name="Marcador de contenido 2">
            <a:extLst>
              <a:ext uri="{FF2B5EF4-FFF2-40B4-BE49-F238E27FC236}">
                <a16:creationId xmlns:a16="http://schemas.microsoft.com/office/drawing/2014/main" id="{D675030D-C4A1-41CD-9F4B-34A0C0689AD2}"/>
              </a:ext>
            </a:extLst>
          </p:cNvPr>
          <p:cNvGraphicFramePr>
            <a:graphicFrameLocks noGrp="1"/>
          </p:cNvGraphicFramePr>
          <p:nvPr>
            <p:ph idx="1"/>
            <p:extLst>
              <p:ext uri="{D42A27DB-BD31-4B8C-83A1-F6EECF244321}">
                <p14:modId xmlns:p14="http://schemas.microsoft.com/office/powerpoint/2010/main" val="3959288232"/>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59596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E866FF9-A729-45F0-A163-10E89E871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38255" cy="6858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E08539D-11C3-E948-BECB-A74D727E335A}"/>
              </a:ext>
            </a:extLst>
          </p:cNvPr>
          <p:cNvSpPr>
            <a:spLocks noGrp="1"/>
          </p:cNvSpPr>
          <p:nvPr>
            <p:ph type="title"/>
          </p:nvPr>
        </p:nvSpPr>
        <p:spPr>
          <a:xfrm>
            <a:off x="640080" y="2681105"/>
            <a:ext cx="3401568" cy="1495794"/>
          </a:xfrm>
          <a:solidFill>
            <a:srgbClr val="FFFFFF"/>
          </a:solidFill>
          <a:ln>
            <a:solidFill>
              <a:srgbClr val="262626"/>
            </a:solidFill>
          </a:ln>
        </p:spPr>
        <p:txBody>
          <a:bodyPr>
            <a:normAutofit/>
          </a:bodyPr>
          <a:lstStyle/>
          <a:p>
            <a:r>
              <a:rPr lang="pt-PT"/>
              <a:t>Objetives</a:t>
            </a:r>
          </a:p>
        </p:txBody>
      </p:sp>
      <p:sp useBgFill="1">
        <p:nvSpPr>
          <p:cNvPr id="12" name="Rectangle 11">
            <a:extLst>
              <a:ext uri="{FF2B5EF4-FFF2-40B4-BE49-F238E27FC236}">
                <a16:creationId xmlns:a16="http://schemas.microsoft.com/office/drawing/2014/main" id="{A804366F-2366-4688-98E7-B101C7BC61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3278" y="0"/>
            <a:ext cx="7438722"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Marcador de contenido 2">
            <a:extLst>
              <a:ext uri="{FF2B5EF4-FFF2-40B4-BE49-F238E27FC236}">
                <a16:creationId xmlns:a16="http://schemas.microsoft.com/office/drawing/2014/main" id="{D675030D-C4A1-41CD-9F4B-34A0C0689AD2}"/>
              </a:ext>
            </a:extLst>
          </p:cNvPr>
          <p:cNvGraphicFramePr>
            <a:graphicFrameLocks noGrp="1"/>
          </p:cNvGraphicFramePr>
          <p:nvPr>
            <p:ph idx="1"/>
            <p:extLst>
              <p:ext uri="{D42A27DB-BD31-4B8C-83A1-F6EECF244321}">
                <p14:modId xmlns:p14="http://schemas.microsoft.com/office/powerpoint/2010/main" val="2945311212"/>
              </p:ext>
            </p:extLst>
          </p:nvPr>
        </p:nvGraphicFramePr>
        <p:xfrm>
          <a:off x="5397500" y="639763"/>
          <a:ext cx="6151563" cy="5276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644007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957DA3-67D5-2E4E-AE33-6D6916FBB56A}"/>
              </a:ext>
            </a:extLst>
          </p:cNvPr>
          <p:cNvSpPr>
            <a:spLocks noGrp="1"/>
          </p:cNvSpPr>
          <p:nvPr>
            <p:ph type="title"/>
          </p:nvPr>
        </p:nvSpPr>
        <p:spPr>
          <a:xfrm>
            <a:off x="2377440" y="0"/>
            <a:ext cx="7729728" cy="548640"/>
          </a:xfrm>
        </p:spPr>
        <p:txBody>
          <a:bodyPr>
            <a:normAutofit fontScale="90000"/>
          </a:bodyPr>
          <a:lstStyle/>
          <a:p>
            <a:r>
              <a:rPr lang="es-AR" b="1" dirty="0"/>
              <a:t>Literature Review </a:t>
            </a:r>
            <a:endParaRPr lang="pt-PT" dirty="0"/>
          </a:p>
        </p:txBody>
      </p:sp>
      <p:sp>
        <p:nvSpPr>
          <p:cNvPr id="3" name="Marcador de contenido 2">
            <a:extLst>
              <a:ext uri="{FF2B5EF4-FFF2-40B4-BE49-F238E27FC236}">
                <a16:creationId xmlns:a16="http://schemas.microsoft.com/office/drawing/2014/main" id="{A108D17E-AF64-EB49-AA49-F95686FDBE13}"/>
              </a:ext>
            </a:extLst>
          </p:cNvPr>
          <p:cNvSpPr>
            <a:spLocks noGrp="1"/>
          </p:cNvSpPr>
          <p:nvPr>
            <p:ph idx="1"/>
          </p:nvPr>
        </p:nvSpPr>
        <p:spPr>
          <a:xfrm>
            <a:off x="0" y="804672"/>
            <a:ext cx="12192000" cy="6053328"/>
          </a:xfrm>
        </p:spPr>
        <p:txBody>
          <a:bodyPr>
            <a:normAutofit fontScale="92500" lnSpcReduction="20000"/>
          </a:bodyPr>
          <a:lstStyle/>
          <a:p>
            <a:r>
              <a:rPr lang="es-AR" sz="2000" dirty="0"/>
              <a:t>Since 1914, the continuous rise in period life expectancy at birth (LEB), distinguished Argentina from the rest of Latin America. Due to early socio-economic development, high degree of urbanization and the expansion of formal education, mortality rates have been substantially reduced (Recchini de Lattes and Lattes 1975; Grushka 2014). </a:t>
            </a:r>
          </a:p>
          <a:p>
            <a:r>
              <a:rPr lang="es-AR" sz="2000" dirty="0"/>
              <a:t>After moderate at the beginning of the 20th century, a steady growth in LEB was distinguished and continued to increase until the 1960s. According to official data, this regular growing behavior, in both sexes, was interrupted around 1970 with an apparent setback of 1.8 years, compared to the previous decade. </a:t>
            </a:r>
          </a:p>
          <a:p>
            <a:r>
              <a:rPr lang="es-AR" sz="2000" dirty="0"/>
              <a:t>This phenomenon has not been adequately addressed yet. Müller and Accinelli (1980) attributed it to an arrival at a threshold in the mortality gains imposed by the socioeconomic conditions. This hypothesis suggested that health progress lost its independence from levels of economic development. </a:t>
            </a:r>
          </a:p>
          <a:p>
            <a:r>
              <a:rPr lang="es-AR" sz="2000" dirty="0"/>
              <a:t>This interpretation was based on the idea that the main ceilings reached in LEB values were found in the regions with the highest socio-economic development, while in the rest of the areas, which are relatively less developed, evidence a rise in LEB. </a:t>
            </a:r>
          </a:p>
          <a:p>
            <a:r>
              <a:rPr lang="es-AR" sz="2000" dirty="0"/>
              <a:t>The 1969-1971 mortality table showed a mortality increase that affected especially males. Male LEB decrease with respect to that recorded for the period 1959-1961 in the regions of greater relative development, while it increase in less developed regions, where the level of LEB was lower in the previous period. </a:t>
            </a:r>
          </a:p>
          <a:p>
            <a:r>
              <a:rPr lang="es-AR" sz="2000" dirty="0"/>
              <a:t>Although moderate compared to previous years, the advances in the LEB that would occur in the subsequent period, despite the deterioration of the socioeconomic conditions of Argentina as a whole until 2003, would show the limits of such hypothesis. Since 1980, LEB begins again trend consistent with the decline in mortality.</a:t>
            </a:r>
          </a:p>
          <a:p>
            <a:r>
              <a:rPr lang="es-AR" sz="2000" dirty="0"/>
              <a:t> This period was followed by a recovery of the upward trend, but in a slower way, reaching a LEB of 75.34 years (both sexes) in 2009. </a:t>
            </a:r>
          </a:p>
          <a:p>
            <a:endParaRPr lang="pt-PT" sz="2000" dirty="0"/>
          </a:p>
        </p:txBody>
      </p:sp>
    </p:spTree>
    <p:extLst>
      <p:ext uri="{BB962C8B-B14F-4D97-AF65-F5344CB8AC3E}">
        <p14:creationId xmlns:p14="http://schemas.microsoft.com/office/powerpoint/2010/main" val="5861084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6AB8BF-9387-9042-AC31-3D42BA60013A}"/>
              </a:ext>
            </a:extLst>
          </p:cNvPr>
          <p:cNvSpPr>
            <a:spLocks noGrp="1"/>
          </p:cNvSpPr>
          <p:nvPr>
            <p:ph type="title"/>
          </p:nvPr>
        </p:nvSpPr>
        <p:spPr>
          <a:xfrm>
            <a:off x="2231136" y="0"/>
            <a:ext cx="7729728" cy="512064"/>
          </a:xfrm>
        </p:spPr>
        <p:txBody>
          <a:bodyPr>
            <a:normAutofit fontScale="90000"/>
          </a:bodyPr>
          <a:lstStyle/>
          <a:p>
            <a:r>
              <a:rPr lang="es-AR" b="1" dirty="0"/>
              <a:t>Questions and Hypothesis </a:t>
            </a:r>
            <a:endParaRPr lang="pt-PT" dirty="0"/>
          </a:p>
        </p:txBody>
      </p:sp>
      <p:sp>
        <p:nvSpPr>
          <p:cNvPr id="3" name="Marcador de contenido 2">
            <a:extLst>
              <a:ext uri="{FF2B5EF4-FFF2-40B4-BE49-F238E27FC236}">
                <a16:creationId xmlns:a16="http://schemas.microsoft.com/office/drawing/2014/main" id="{14E4751C-FD62-1A4D-BC14-AC1E9C8FD8CB}"/>
              </a:ext>
            </a:extLst>
          </p:cNvPr>
          <p:cNvSpPr>
            <a:spLocks noGrp="1"/>
          </p:cNvSpPr>
          <p:nvPr>
            <p:ph idx="1"/>
          </p:nvPr>
        </p:nvSpPr>
        <p:spPr>
          <a:xfrm>
            <a:off x="0" y="768096"/>
            <a:ext cx="12192000" cy="6089904"/>
          </a:xfrm>
        </p:spPr>
        <p:txBody>
          <a:bodyPr>
            <a:normAutofit/>
          </a:bodyPr>
          <a:lstStyle/>
          <a:p>
            <a:r>
              <a:rPr lang="es-AR" sz="2800" dirty="0"/>
              <a:t>This article proposes to contrast the link, at a dis-aggregated level, between levels and structure of mortality at the sub-national level that the theoretical approximations pondered in different measure as linked, in the long term, with economic development. </a:t>
            </a:r>
          </a:p>
          <a:p>
            <a:r>
              <a:rPr lang="es-AR" sz="2800" dirty="0"/>
              <a:t>What role plays the dynamics of small area mortality in the configuration of mortality levels at the regional and total country levels? Is there a deceleration of the decline in mortality in Argentina due to the co-existence of socially heterogeneous groups, lagging behind in the process of epidemiological transition? Are differential patterns associated with different economic development models applied throughout different sociology-historical cycles? </a:t>
            </a:r>
          </a:p>
          <a:p>
            <a:r>
              <a:rPr lang="es-AR" sz="2800" dirty="0"/>
              <a:t>Main hypothesis: the levels of mortality and the rate of decline, at the provincial and total country levels, are dependent on the growing social inequality, a possible aspect to be glimpsed through the sub-national observation of mortality</a:t>
            </a:r>
            <a:r>
              <a:rPr lang="es-AR" dirty="0"/>
              <a:t>.</a:t>
            </a:r>
            <a:endParaRPr lang="pt-PT" dirty="0"/>
          </a:p>
        </p:txBody>
      </p:sp>
    </p:spTree>
    <p:extLst>
      <p:ext uri="{BB962C8B-B14F-4D97-AF65-F5344CB8AC3E}">
        <p14:creationId xmlns:p14="http://schemas.microsoft.com/office/powerpoint/2010/main" val="4234118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E866FF9-A729-45F0-A163-10E89E871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38255" cy="6858000"/>
          </a:xfrm>
          <a:prstGeom prst="rect">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85F49B29-CF7E-3A49-8DA8-8FDB722DD789}"/>
              </a:ext>
            </a:extLst>
          </p:cNvPr>
          <p:cNvSpPr>
            <a:spLocks noGrp="1"/>
          </p:cNvSpPr>
          <p:nvPr>
            <p:ph type="title"/>
          </p:nvPr>
        </p:nvSpPr>
        <p:spPr>
          <a:xfrm>
            <a:off x="640080" y="2681105"/>
            <a:ext cx="3401568" cy="1495794"/>
          </a:xfrm>
          <a:solidFill>
            <a:srgbClr val="FFFFFF"/>
          </a:solidFill>
          <a:ln>
            <a:solidFill>
              <a:srgbClr val="262626"/>
            </a:solidFill>
          </a:ln>
        </p:spPr>
        <p:txBody>
          <a:bodyPr>
            <a:normAutofit/>
          </a:bodyPr>
          <a:lstStyle/>
          <a:p>
            <a:r>
              <a:rPr lang="es-AR" b="1" dirty="0"/>
              <a:t>Data &amp; Methods </a:t>
            </a:r>
            <a:endParaRPr lang="pt-PT" dirty="0"/>
          </a:p>
        </p:txBody>
      </p:sp>
      <p:sp useBgFill="1">
        <p:nvSpPr>
          <p:cNvPr id="12" name="Rectangle 11">
            <a:extLst>
              <a:ext uri="{FF2B5EF4-FFF2-40B4-BE49-F238E27FC236}">
                <a16:creationId xmlns:a16="http://schemas.microsoft.com/office/drawing/2014/main" id="{A804366F-2366-4688-98E7-B101C7BC61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3278" y="0"/>
            <a:ext cx="7438722"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Marcador de contenido 2">
            <a:extLst>
              <a:ext uri="{FF2B5EF4-FFF2-40B4-BE49-F238E27FC236}">
                <a16:creationId xmlns:a16="http://schemas.microsoft.com/office/drawing/2014/main" id="{12DFD9D3-EFB8-480F-A034-B542C14B9983}"/>
              </a:ext>
            </a:extLst>
          </p:cNvPr>
          <p:cNvGraphicFramePr>
            <a:graphicFrameLocks noGrp="1"/>
          </p:cNvGraphicFramePr>
          <p:nvPr>
            <p:ph idx="1"/>
            <p:extLst>
              <p:ext uri="{D42A27DB-BD31-4B8C-83A1-F6EECF244321}">
                <p14:modId xmlns:p14="http://schemas.microsoft.com/office/powerpoint/2010/main" val="522943484"/>
              </p:ext>
            </p:extLst>
          </p:nvPr>
        </p:nvGraphicFramePr>
        <p:xfrm>
          <a:off x="5397500" y="639763"/>
          <a:ext cx="6151563" cy="52768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260927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BE28B3D1-7B30-E34E-8E23-9FB1CFA72A30}"/>
              </a:ext>
            </a:extLst>
          </p:cNvPr>
          <p:cNvSpPr>
            <a:spLocks noGrp="1"/>
          </p:cNvSpPr>
          <p:nvPr>
            <p:ph type="title"/>
          </p:nvPr>
        </p:nvSpPr>
        <p:spPr>
          <a:xfrm>
            <a:off x="643467" y="643467"/>
            <a:ext cx="3264504" cy="5202162"/>
          </a:xfrm>
          <a:noFill/>
          <a:ln>
            <a:solidFill>
              <a:schemeClr val="bg1"/>
            </a:solidFill>
          </a:ln>
        </p:spPr>
        <p:txBody>
          <a:bodyPr wrap="square">
            <a:normAutofit/>
          </a:bodyPr>
          <a:lstStyle/>
          <a:p>
            <a:r>
              <a:rPr lang="en-US" dirty="0">
                <a:solidFill>
                  <a:schemeClr val="bg1"/>
                </a:solidFill>
              </a:rPr>
              <a:t>PRELIMINARY</a:t>
            </a:r>
            <a:br>
              <a:rPr lang="en-US" dirty="0">
                <a:solidFill>
                  <a:schemeClr val="bg1"/>
                </a:solidFill>
              </a:rPr>
            </a:br>
            <a:r>
              <a:rPr lang="en-US" dirty="0">
                <a:solidFill>
                  <a:schemeClr val="bg1"/>
                </a:solidFill>
              </a:rPr>
              <a:t>Results</a:t>
            </a:r>
          </a:p>
        </p:txBody>
      </p:sp>
      <p:pic>
        <p:nvPicPr>
          <p:cNvPr id="7" name="Graphic 6">
            <a:extLst>
              <a:ext uri="{FF2B5EF4-FFF2-40B4-BE49-F238E27FC236}">
                <a16:creationId xmlns:a16="http://schemas.microsoft.com/office/drawing/2014/main" id="{3E4A5DAA-CAAA-4EBF-9080-45BCE1C8BF0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718048" y="643467"/>
            <a:ext cx="5410199" cy="5410199"/>
          </a:xfrm>
          <a:prstGeom prst="rect">
            <a:avLst/>
          </a:prstGeom>
        </p:spPr>
      </p:pic>
    </p:spTree>
    <p:extLst>
      <p:ext uri="{BB962C8B-B14F-4D97-AF65-F5344CB8AC3E}">
        <p14:creationId xmlns:p14="http://schemas.microsoft.com/office/powerpoint/2010/main" val="3071589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25BCA851-B78E-EC43-A55F-9FA0EA30A3D1}"/>
              </a:ext>
            </a:extLst>
          </p:cNvPr>
          <p:cNvPicPr>
            <a:picLocks noChangeAspect="1"/>
          </p:cNvPicPr>
          <p:nvPr/>
        </p:nvPicPr>
        <p:blipFill>
          <a:blip r:embed="rId2"/>
          <a:stretch>
            <a:fillRect/>
          </a:stretch>
        </p:blipFill>
        <p:spPr>
          <a:xfrm>
            <a:off x="1901218" y="0"/>
            <a:ext cx="8389563" cy="6857999"/>
          </a:xfrm>
          <a:prstGeom prst="rect">
            <a:avLst/>
          </a:prstGeom>
        </p:spPr>
      </p:pic>
    </p:spTree>
    <p:extLst>
      <p:ext uri="{BB962C8B-B14F-4D97-AF65-F5344CB8AC3E}">
        <p14:creationId xmlns:p14="http://schemas.microsoft.com/office/powerpoint/2010/main" val="3445882257"/>
      </p:ext>
    </p:extLst>
  </p:cSld>
  <p:clrMapOvr>
    <a:masterClrMapping/>
  </p:clrMapOvr>
</p:sld>
</file>

<file path=ppt/theme/theme1.xml><?xml version="1.0" encoding="utf-8"?>
<a:theme xmlns:a="http://schemas.openxmlformats.org/drawingml/2006/main" name="Paquete">
  <a:themeElements>
    <a:clrScheme name="Paquete">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quete">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quete">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{CA7D79E1-0287-6047-9BCB-A087E91B9629}tf10001120</Template>
  <TotalTime>29</TotalTime>
  <Words>789</Words>
  <Application>Microsoft Macintosh PowerPoint</Application>
  <PresentationFormat>Panorámica</PresentationFormat>
  <Paragraphs>33</Paragraphs>
  <Slides>15</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15</vt:i4>
      </vt:variant>
    </vt:vector>
  </HeadingPairs>
  <TitlesOfParts>
    <vt:vector size="18" baseType="lpstr">
      <vt:lpstr>Arial</vt:lpstr>
      <vt:lpstr>Gill Sans MT</vt:lpstr>
      <vt:lpstr>Paquete</vt:lpstr>
      <vt:lpstr>Mortality Estimates for Small Areas in Argentina  (2009-2011) </vt:lpstr>
      <vt:lpstr>Background</vt:lpstr>
      <vt:lpstr>Background</vt:lpstr>
      <vt:lpstr>Objetives</vt:lpstr>
      <vt:lpstr>Literature Review </vt:lpstr>
      <vt:lpstr>Questions and Hypothesis </vt:lpstr>
      <vt:lpstr>Data &amp; Methods </vt:lpstr>
      <vt:lpstr>PRELIMINARY Results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Mortality Estimates for Small Areas in Argentina  (2009-2011) </dc:title>
  <dc:creator>Nicolás Sacco</dc:creator>
  <cp:lastModifiedBy>Nicolás Sacco</cp:lastModifiedBy>
  <cp:revision>4</cp:revision>
  <dcterms:created xsi:type="dcterms:W3CDTF">2018-09-24T22:50:34Z</dcterms:created>
  <dcterms:modified xsi:type="dcterms:W3CDTF">2018-09-24T23:19:59Z</dcterms:modified>
</cp:coreProperties>
</file>

<file path=docProps/thumbnail.jpeg>
</file>